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Chewy"/>
      <p:regular r:id="rId13"/>
    </p:embeddedFont>
    <p:embeddedFont>
      <p:font typeface="Walter Turncoat"/>
      <p:regular r:id="rId14"/>
    </p:embeddedFont>
    <p:embeddedFont>
      <p:font typeface="Boogaloo"/>
      <p:regular r:id="rId15"/>
    </p:embeddedFont>
    <p:embeddedFont>
      <p:font typeface="Pacifico"/>
      <p:regular r:id="rId16"/>
    </p:embeddedFont>
    <p:embeddedFont>
      <p:font typeface="Century Gothic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hewy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Boogaloo-regular.fntdata"/><Relationship Id="rId14" Type="http://schemas.openxmlformats.org/officeDocument/2006/relationships/font" Target="fonts/WalterTurncoat-regular.fntdata"/><Relationship Id="rId17" Type="http://schemas.openxmlformats.org/officeDocument/2006/relationships/font" Target="fonts/CenturyGothic-regular.fntdata"/><Relationship Id="rId16" Type="http://schemas.openxmlformats.org/officeDocument/2006/relationships/font" Target="fonts/Pacific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enturyGothic-italic.fntdata"/><Relationship Id="rId6" Type="http://schemas.openxmlformats.org/officeDocument/2006/relationships/slide" Target="slides/slide1.xml"/><Relationship Id="rId18" Type="http://schemas.openxmlformats.org/officeDocument/2006/relationships/font" Target="fonts/CenturyGothi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11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cbbda0f6f_0_43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cbbda0f6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cbbda0f6f_0_0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5cbbda0f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cbbda0f6f_0_75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5cbbda0f6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bb6c44017_0_12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bb6c4401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bb6c44017_0_27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bb6c4401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bb6c44017_0_0:notes"/>
          <p:cNvSpPr/>
          <p:nvPr>
            <p:ph idx="2" type="sldImg"/>
          </p:nvPr>
        </p:nvSpPr>
        <p:spPr>
          <a:xfrm>
            <a:off x="38131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bb6c440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2775" lIns="92775" spcFirstLastPara="1" rIns="92775" wrap="square" tIns="92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2775" lIns="92775" spcFirstLastPara="1" rIns="92775" wrap="square" tIns="927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2775" lIns="92775" spcFirstLastPara="1" rIns="92775" wrap="square" tIns="92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2775" lIns="92775" spcFirstLastPara="1" rIns="92775" wrap="square" tIns="927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200"/>
              <a:buNone/>
              <a:defRPr sz="122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2775" lIns="92775" spcFirstLastPara="1" rIns="92775" wrap="square" tIns="927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2775" lIns="92775" spcFirstLastPara="1" rIns="92775" wrap="square" tIns="927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  <a:defRPr sz="2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2775" lIns="92775" spcFirstLastPara="1" rIns="92775" wrap="square" tIns="9277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2775" lIns="92775" spcFirstLastPara="1" rIns="92775" wrap="square" tIns="9277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ozoblockly.com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664550" y="1867350"/>
            <a:ext cx="5814900" cy="1408800"/>
          </a:xfrm>
          <a:prstGeom prst="rect">
            <a:avLst/>
          </a:prstGeom>
        </p:spPr>
        <p:txBody>
          <a:bodyPr anchorCtr="0" anchor="b" bIns="92775" lIns="92775" spcFirstLastPara="1" rIns="92775" wrap="square" tIns="92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Chewy"/>
                <a:ea typeface="Chewy"/>
                <a:cs typeface="Chewy"/>
                <a:sym typeface="Chewy"/>
              </a:rPr>
              <a:t>Ozobot, le film!</a:t>
            </a:r>
            <a:endParaRPr sz="4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Walter Turncoat"/>
                <a:ea typeface="Walter Turncoat"/>
                <a:cs typeface="Walter Turncoat"/>
                <a:sym typeface="Walter Turncoat"/>
              </a:rPr>
              <a:t>Introduction à la programmation </a:t>
            </a:r>
            <a:endParaRPr sz="2400"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Walter Turncoat"/>
                <a:ea typeface="Walter Turncoat"/>
                <a:cs typeface="Walter Turncoat"/>
                <a:sym typeface="Walter Turncoat"/>
              </a:rPr>
              <a:t>intermédiaire </a:t>
            </a:r>
            <a:endParaRPr sz="2400"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9363" y="3404000"/>
            <a:ext cx="3146725" cy="17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0" l="15692" r="17307" t="0"/>
          <a:stretch/>
        </p:blipFill>
        <p:spPr>
          <a:xfrm>
            <a:off x="2296450" y="107425"/>
            <a:ext cx="1490674" cy="15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15289" r="16241" t="0"/>
          <a:stretch/>
        </p:blipFill>
        <p:spPr>
          <a:xfrm>
            <a:off x="198200" y="1867350"/>
            <a:ext cx="1218526" cy="1257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" name="Google Shape;58;p13"/>
          <p:cNvGrpSpPr/>
          <p:nvPr/>
        </p:nvGrpSpPr>
        <p:grpSpPr>
          <a:xfrm>
            <a:off x="889900" y="609677"/>
            <a:ext cx="1218532" cy="1257666"/>
            <a:chOff x="138366" y="3861432"/>
            <a:chExt cx="641400" cy="717600"/>
          </a:xfrm>
        </p:grpSpPr>
        <p:pic>
          <p:nvPicPr>
            <p:cNvPr id="59" name="Google Shape;59;p13"/>
            <p:cNvPicPr preferRelativeResize="0"/>
            <p:nvPr/>
          </p:nvPicPr>
          <p:blipFill rotWithShape="1">
            <a:blip r:embed="rId5">
              <a:alphaModFix/>
            </a:blip>
            <a:srcRect b="36985" l="35297" r="33411" t="17412"/>
            <a:stretch/>
          </p:blipFill>
          <p:spPr>
            <a:xfrm>
              <a:off x="138366" y="3861432"/>
              <a:ext cx="641400" cy="7176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60" name="Google Shape;60;p13"/>
            <p:cNvSpPr/>
            <p:nvPr/>
          </p:nvSpPr>
          <p:spPr>
            <a:xfrm>
              <a:off x="396507" y="4273271"/>
              <a:ext cx="23100" cy="118200"/>
            </a:xfrm>
            <a:prstGeom prst="ellipse">
              <a:avLst/>
            </a:prstGeom>
            <a:solidFill>
              <a:srgbClr val="000000"/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597005" y="4273271"/>
              <a:ext cx="23100" cy="118200"/>
            </a:xfrm>
            <a:prstGeom prst="ellipse">
              <a:avLst/>
            </a:prstGeom>
            <a:solidFill>
              <a:srgbClr val="000000"/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396629" y="4324566"/>
              <a:ext cx="23100" cy="51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600982" y="4324566"/>
              <a:ext cx="23100" cy="51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" name="Google Shape;64;p13"/>
          <p:cNvSpPr/>
          <p:nvPr/>
        </p:nvSpPr>
        <p:spPr>
          <a:xfrm>
            <a:off x="6258150" y="156775"/>
            <a:ext cx="2766300" cy="529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Century Gothic"/>
                <a:ea typeface="Century Gothic"/>
                <a:cs typeface="Century Gothic"/>
                <a:sym typeface="Century Gothic"/>
              </a:rPr>
              <a:t>Présentation du projet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7150" y="4754050"/>
            <a:ext cx="4216800" cy="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Nancy Brouillette et Hélène Lefebvre, Commission scolaire de l’Énergie, juin 2019</a:t>
            </a:r>
            <a:r>
              <a:rPr lang="fr-CA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11700" y="445025"/>
            <a:ext cx="24681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Boogaloo"/>
                <a:ea typeface="Boogaloo"/>
                <a:cs typeface="Boogaloo"/>
                <a:sym typeface="Boogaloo"/>
              </a:rPr>
              <a:t>Ta mission!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11700" y="1533475"/>
            <a:ext cx="85206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Créer un </a:t>
            </a:r>
            <a:r>
              <a:rPr b="1" lang="fr-CA" sz="2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récit</a:t>
            </a: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qui fera l’objet d’un film dont Ozobot sera la vedette! 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311700" y="2183364"/>
            <a:ext cx="8520600" cy="9369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Dans ta production, tu devras intégrer des éléments de </a:t>
            </a:r>
            <a:r>
              <a:rPr b="1" lang="fr-CA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programmation intermédiaire</a:t>
            </a: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de ce petit robot.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3187393"/>
            <a:ext cx="8520600" cy="9369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Lors du tournage, tu devras utiliser un </a:t>
            </a:r>
            <a:r>
              <a:rPr b="1" lang="fr-CA" sz="2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vocabulaire riche</a:t>
            </a: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et porter une attention particulière à l’</a:t>
            </a:r>
            <a:r>
              <a:rPr b="1" lang="fr-CA" sz="2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intonation</a:t>
            </a: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au </a:t>
            </a:r>
            <a:r>
              <a:rPr b="1" lang="fr-CA" sz="2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rythme </a:t>
            </a: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 au </a:t>
            </a:r>
            <a:r>
              <a:rPr b="1" lang="fr-CA" sz="2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débit</a:t>
            </a: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4" name="Google Shape;74;p14"/>
          <p:cNvGrpSpPr/>
          <p:nvPr/>
        </p:nvGrpSpPr>
        <p:grpSpPr>
          <a:xfrm>
            <a:off x="5170375" y="314227"/>
            <a:ext cx="3491631" cy="1257666"/>
            <a:chOff x="5170375" y="314227"/>
            <a:chExt cx="3491631" cy="1257666"/>
          </a:xfrm>
        </p:grpSpPr>
        <p:grpSp>
          <p:nvGrpSpPr>
            <p:cNvPr id="75" name="Google Shape;75;p14"/>
            <p:cNvGrpSpPr/>
            <p:nvPr/>
          </p:nvGrpSpPr>
          <p:grpSpPr>
            <a:xfrm>
              <a:off x="7443475" y="314227"/>
              <a:ext cx="1218532" cy="1257666"/>
              <a:chOff x="138366" y="3861432"/>
              <a:chExt cx="641400" cy="717600"/>
            </a:xfrm>
          </p:grpSpPr>
          <p:pic>
            <p:nvPicPr>
              <p:cNvPr id="76" name="Google Shape;76;p14"/>
              <p:cNvPicPr preferRelativeResize="0"/>
              <p:nvPr/>
            </p:nvPicPr>
            <p:blipFill rotWithShape="1">
              <a:blip r:embed="rId3">
                <a:alphaModFix/>
              </a:blip>
              <a:srcRect b="36985" l="35297" r="33411" t="17412"/>
              <a:stretch/>
            </p:blipFill>
            <p:spPr>
              <a:xfrm>
                <a:off x="138366" y="3861432"/>
                <a:ext cx="641400" cy="7176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77" name="Google Shape;77;p14"/>
              <p:cNvSpPr/>
              <p:nvPr/>
            </p:nvSpPr>
            <p:spPr>
              <a:xfrm>
                <a:off x="396507" y="4273271"/>
                <a:ext cx="23100" cy="118200"/>
              </a:xfrm>
              <a:prstGeom prst="ellipse">
                <a:avLst/>
              </a:prstGeom>
              <a:solidFill>
                <a:srgbClr val="000000"/>
              </a:solidFill>
              <a:ln cap="flat" cmpd="sng" w="762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14"/>
              <p:cNvSpPr/>
              <p:nvPr/>
            </p:nvSpPr>
            <p:spPr>
              <a:xfrm>
                <a:off x="597005" y="4273271"/>
                <a:ext cx="23100" cy="118200"/>
              </a:xfrm>
              <a:prstGeom prst="ellipse">
                <a:avLst/>
              </a:prstGeom>
              <a:solidFill>
                <a:srgbClr val="000000"/>
              </a:solidFill>
              <a:ln cap="flat" cmpd="sng" w="762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4"/>
              <p:cNvSpPr/>
              <p:nvPr/>
            </p:nvSpPr>
            <p:spPr>
              <a:xfrm>
                <a:off x="396629" y="4324566"/>
                <a:ext cx="23100" cy="51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>
                <a:off x="600982" y="4324566"/>
                <a:ext cx="23100" cy="513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" name="Google Shape;81;p14"/>
            <p:cNvSpPr/>
            <p:nvPr/>
          </p:nvSpPr>
          <p:spPr>
            <a:xfrm>
              <a:off x="5170375" y="341975"/>
              <a:ext cx="1759200" cy="778800"/>
            </a:xfrm>
            <a:prstGeom prst="wedgeRoundRectCallout">
              <a:avLst>
                <a:gd fmla="val 77486" name="adj1"/>
                <a:gd fmla="val 56914" name="adj2"/>
                <a:gd fmla="val 0" name="adj3"/>
              </a:avLst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2400">
                  <a:highlight>
                    <a:srgbClr val="FFFF00"/>
                  </a:highlight>
                  <a:latin typeface="Pacifico"/>
                  <a:ea typeface="Pacifico"/>
                  <a:cs typeface="Pacifico"/>
                  <a:sym typeface="Pacifico"/>
                </a:rPr>
                <a:t>Super!</a:t>
              </a:r>
              <a:endParaRPr sz="2400">
                <a:highlight>
                  <a:srgbClr val="FFFF00"/>
                </a:highlight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311700" y="445025"/>
            <a:ext cx="41067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Boogaloo"/>
                <a:ea typeface="Boogaloo"/>
                <a:cs typeface="Boogaloo"/>
                <a:sym typeface="Boogaloo"/>
              </a:rPr>
              <a:t>Facultatif</a:t>
            </a:r>
            <a:endParaRPr/>
          </a:p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311700" y="1381075"/>
            <a:ext cx="6685200" cy="24954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Pour les </a:t>
            </a:r>
            <a:r>
              <a:rPr b="1"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décors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tu peux utiliser par exemple du matériel 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recyclé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ou de la pâte à modeler.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S’il est disponible à ton école, t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 peux également intégrer à ton décor des éléments fabriqués avec l’ensemble de pâte à </a:t>
            </a: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modeler conductrice</a:t>
            </a:r>
            <a:r>
              <a:rPr b="1" lang="fr-CA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1" lang="fr-CA" sz="20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Squishy Circuits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 rotWithShape="1">
          <a:blip r:embed="rId3">
            <a:alphaModFix/>
          </a:blip>
          <a:srcRect b="13052" l="15942" r="14863" t="8652"/>
          <a:stretch/>
        </p:blipFill>
        <p:spPr>
          <a:xfrm>
            <a:off x="6849081" y="153875"/>
            <a:ext cx="2065500" cy="2337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/>
          <p:nvPr/>
        </p:nvSpPr>
        <p:spPr>
          <a:xfrm>
            <a:off x="7144800" y="0"/>
            <a:ext cx="1999200" cy="5170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 txBox="1"/>
          <p:nvPr>
            <p:ph type="title"/>
          </p:nvPr>
        </p:nvSpPr>
        <p:spPr>
          <a:xfrm>
            <a:off x="311700" y="445025"/>
            <a:ext cx="43887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000">
                <a:latin typeface="Boogaloo"/>
                <a:ea typeface="Boogaloo"/>
                <a:cs typeface="Boogaloo"/>
                <a:sym typeface="Boogaloo"/>
              </a:rPr>
              <a:t>Cibles d’apprentissage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>
            <p:ph idx="1" type="body"/>
          </p:nvPr>
        </p:nvSpPr>
        <p:spPr>
          <a:xfrm>
            <a:off x="311700" y="1381075"/>
            <a:ext cx="6833100" cy="20109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lecture :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d’identifier les cinq temps d’un récit (situation initiale, élément déclencheur, péripétie, dénouement et situation finale).</a:t>
            </a:r>
            <a:endParaRPr>
              <a:solidFill>
                <a:srgbClr val="1F497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1F497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100">
                <a:solidFill>
                  <a:srgbClr val="1F497D"/>
                </a:solidFill>
              </a:rPr>
              <a:t> </a:t>
            </a:r>
            <a:endParaRPr sz="1100">
              <a:solidFill>
                <a:srgbClr val="1F497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9194" y="161150"/>
            <a:ext cx="1490425" cy="146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4">
            <a:alphaModFix/>
          </a:blip>
          <a:srcRect b="4850" l="0" r="0" t="5832"/>
          <a:stretch/>
        </p:blipFill>
        <p:spPr>
          <a:xfrm>
            <a:off x="2640088" y="3042800"/>
            <a:ext cx="2176324" cy="1943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/>
          <p:nvPr/>
        </p:nvSpPr>
        <p:spPr>
          <a:xfrm>
            <a:off x="7144800" y="0"/>
            <a:ext cx="1999200" cy="5170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311700" y="695275"/>
            <a:ext cx="6833100" cy="41739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écriture :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d’organiser un récit à l’écrit selon sa structure.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de placer mes idées en ordre chronologique.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d’identifier à qui s’adresse mon récit (destinataire).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de nommer l’intention de ma composition écrite et son sujet.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de noter mes idées.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d’identifier les caractéristiques du récit.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1F497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rgbClr val="1F497D"/>
                </a:solidFill>
              </a:rPr>
              <a:t> </a:t>
            </a:r>
            <a:endParaRPr sz="1100">
              <a:solidFill>
                <a:srgbClr val="1F497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9194" y="161150"/>
            <a:ext cx="1490425" cy="146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9199" y="2847050"/>
            <a:ext cx="1490425" cy="2107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/>
          <p:nvPr/>
        </p:nvSpPr>
        <p:spPr>
          <a:xfrm>
            <a:off x="7144800" y="0"/>
            <a:ext cx="1999200" cy="5170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 txBox="1"/>
          <p:nvPr>
            <p:ph idx="1" type="body"/>
          </p:nvPr>
        </p:nvSpPr>
        <p:spPr>
          <a:xfrm>
            <a:off x="311700" y="695275"/>
            <a:ext cx="6833100" cy="36492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communication orale :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Char char="●"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de différencier le langage standard et le langage soutenu.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Char char="●"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de choisir un vocabulaire précis et varié.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Char char="●"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de faire des variations dans ma voix (intonation).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Char char="●"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 serai capable de m’exprimer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avec un bon débit.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rgbClr val="1F497D"/>
                </a:solidFill>
              </a:rPr>
              <a:t> </a:t>
            </a:r>
            <a:endParaRPr sz="1100">
              <a:solidFill>
                <a:srgbClr val="1F497D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9194" y="161150"/>
            <a:ext cx="1490425" cy="146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 rotWithShape="1">
          <a:blip r:embed="rId4">
            <a:alphaModFix/>
          </a:blip>
          <a:srcRect b="0" l="0" r="0" t="5159"/>
          <a:stretch/>
        </p:blipFill>
        <p:spPr>
          <a:xfrm>
            <a:off x="5013150" y="3093175"/>
            <a:ext cx="2081576" cy="197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/>
          <p:nvPr/>
        </p:nvSpPr>
        <p:spPr>
          <a:xfrm>
            <a:off x="7144800" y="0"/>
            <a:ext cx="1999200" cy="5170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9"/>
          <p:cNvSpPr txBox="1"/>
          <p:nvPr>
            <p:ph type="title"/>
          </p:nvPr>
        </p:nvSpPr>
        <p:spPr>
          <a:xfrm>
            <a:off x="311700" y="445025"/>
            <a:ext cx="3059100" cy="5727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000">
                <a:latin typeface="Boogaloo"/>
                <a:ea typeface="Boogaloo"/>
                <a:cs typeface="Boogaloo"/>
                <a:sym typeface="Boogaloo"/>
              </a:rPr>
              <a:t>Plan de travail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311700" y="1381075"/>
            <a:ext cx="7155000" cy="2876100"/>
          </a:xfrm>
          <a:prstGeom prst="rect">
            <a:avLst/>
          </a:prstGeom>
        </p:spPr>
        <p:txBody>
          <a:bodyPr anchorCtr="0" anchor="t" bIns="92775" lIns="92775" spcFirstLastPara="1" rIns="92775" wrap="square" tIns="9277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Explorer les défis de programmation intermédiaire d’</a:t>
            </a:r>
            <a:r>
              <a:rPr lang="fr-CA" sz="20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Ozoblockly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Pendant ton exploration, tu devras noter des idées pour ton scénario.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Rédiger ton scénar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io (r</a:t>
            </a: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écit).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Effectuer le tournage du film.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AutoNum type="arabicPeriod"/>
            </a:pPr>
            <a:r>
              <a:rPr lang="fr-CA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Présenter ton film!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4">
            <a:alphaModFix/>
          </a:blip>
          <a:srcRect b="0" l="11662" r="10439" t="0"/>
          <a:stretch/>
        </p:blipFill>
        <p:spPr>
          <a:xfrm>
            <a:off x="7333625" y="268600"/>
            <a:ext cx="1621550" cy="2081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