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7315200" cx="10058400"/>
  <p:notesSz cx="6858000" cy="9144000"/>
  <p:embeddedFontLst>
    <p:embeddedFont>
      <p:font typeface="Chewy"/>
      <p:regular r:id="rId18"/>
    </p:embeddedFont>
    <p:embeddedFont>
      <p:font typeface="Boogaloo"/>
      <p:regular r:id="rId19"/>
    </p:embeddedFont>
    <p:embeddedFont>
      <p:font typeface="Century Gothic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04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04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22" Type="http://schemas.openxmlformats.org/officeDocument/2006/relationships/font" Target="fonts/CenturyGothic-italic.fntdata"/><Relationship Id="rId10" Type="http://schemas.openxmlformats.org/officeDocument/2006/relationships/slide" Target="slides/slide5.xml"/><Relationship Id="rId21" Type="http://schemas.openxmlformats.org/officeDocument/2006/relationships/font" Target="fonts/CenturyGothi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enturyGothic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Boogaloo-regular.fntdata"/><Relationship Id="rId6" Type="http://schemas.openxmlformats.org/officeDocument/2006/relationships/slide" Target="slides/slide1.xml"/><Relationship Id="rId18" Type="http://schemas.openxmlformats.org/officeDocument/2006/relationships/font" Target="fonts/Chew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71863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9a4ad7bf1_0_15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9a4ad7bf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9a4ad7bf1_0_9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9a4ad7bf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9a4ad7bf1_0_96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9a4ad7bf1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59a4ad7bf1_0_0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59a4ad7b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9a4ad7bf1_0_58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9a4ad7bf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59a4ad7bf1_0_105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59a4ad7bf1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9a4ad7bf1_0_48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59a4ad7bf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9a4ad7bf1_0_112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9a4ad7bf1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9a4ad7bf1_0_121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9a4ad7bf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9a4ad7bf1_0_131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9a4ad7bf1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9a4ad7bf1_0_72:notes"/>
          <p:cNvSpPr/>
          <p:nvPr>
            <p:ph idx="2" type="sldImg"/>
          </p:nvPr>
        </p:nvSpPr>
        <p:spPr>
          <a:xfrm>
            <a:off x="1071871" y="685800"/>
            <a:ext cx="4714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9a4ad7bf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058951"/>
            <a:ext cx="9372600" cy="2919300"/>
          </a:xfrm>
          <a:prstGeom prst="rect">
            <a:avLst/>
          </a:prstGeom>
        </p:spPr>
        <p:txBody>
          <a:bodyPr anchorCtr="0" anchor="b" bIns="110375" lIns="110375" spcFirstLastPara="1" rIns="110375" wrap="square" tIns="1103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6300"/>
              <a:buNone/>
              <a:defRPr sz="63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030756"/>
            <a:ext cx="9372600" cy="11274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058987"/>
            <a:ext cx="9372600" cy="11973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639076"/>
            <a:ext cx="9372600" cy="48588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19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19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19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19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1900"/>
              </a:spcBef>
              <a:spcAft>
                <a:spcPts val="19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639076"/>
            <a:ext cx="4399800" cy="48588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17500" lvl="1" marL="9144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639076"/>
            <a:ext cx="4399800" cy="48588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17500" lvl="1" marL="9144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790187"/>
            <a:ext cx="3088800" cy="1074900"/>
          </a:xfrm>
          <a:prstGeom prst="rect">
            <a:avLst/>
          </a:prstGeom>
        </p:spPr>
        <p:txBody>
          <a:bodyPr anchorCtr="0" anchor="b" bIns="110375" lIns="110375" spcFirstLastPara="1" rIns="110375" wrap="square" tIns="1103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1976320"/>
            <a:ext cx="3088800" cy="45219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19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19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19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1900"/>
              </a:spcBef>
              <a:spcAft>
                <a:spcPts val="19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40213"/>
            <a:ext cx="7004700" cy="58179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78"/>
            <a:ext cx="5029200" cy="73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753849"/>
            <a:ext cx="4449600" cy="2108100"/>
          </a:xfrm>
          <a:prstGeom prst="rect">
            <a:avLst/>
          </a:prstGeom>
        </p:spPr>
        <p:txBody>
          <a:bodyPr anchorCtr="0" anchor="b" bIns="110375" lIns="110375" spcFirstLastPara="1" rIns="110375" wrap="square" tIns="1103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3986596"/>
            <a:ext cx="4449600" cy="1756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29796"/>
            <a:ext cx="4220700" cy="52554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19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19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19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19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1900"/>
              </a:spcBef>
              <a:spcAft>
                <a:spcPts val="19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016818"/>
            <a:ext cx="6598800" cy="8607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573156"/>
            <a:ext cx="9372600" cy="2792400"/>
          </a:xfrm>
          <a:prstGeom prst="rect">
            <a:avLst/>
          </a:prstGeom>
        </p:spPr>
        <p:txBody>
          <a:bodyPr anchorCtr="0" anchor="b" bIns="110375" lIns="110375" spcFirstLastPara="1" rIns="110375" wrap="square" tIns="1103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500"/>
              <a:buNone/>
              <a:defRPr sz="14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483164"/>
            <a:ext cx="9372600" cy="18501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19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19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19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19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19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1900"/>
              </a:spcBef>
              <a:spcAft>
                <a:spcPts val="19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375" lIns="110375" spcFirstLastPara="1" rIns="110375" wrap="square" tIns="1103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639076"/>
            <a:ext cx="9372600" cy="48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0375" lIns="110375" spcFirstLastPara="1" rIns="110375" wrap="square" tIns="110375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19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1900"/>
              </a:spcBef>
              <a:spcAft>
                <a:spcPts val="19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6632131"/>
            <a:ext cx="6036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0375" lIns="110375" spcFirstLastPara="1" rIns="110375" wrap="square" tIns="110375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1.png"/><Relationship Id="rId7" Type="http://schemas.openxmlformats.org/officeDocument/2006/relationships/hyperlink" Target="https://ozoblockly.com/" TargetMode="External"/><Relationship Id="rId8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slide" Target="/ppt/slides/slide5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gif"/><Relationship Id="rId4" Type="http://schemas.openxmlformats.org/officeDocument/2006/relationships/slide" Target="/ppt/slides/slide3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slide" Target="/ppt/slides/slide12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10.xml"/><Relationship Id="rId4" Type="http://schemas.openxmlformats.org/officeDocument/2006/relationships/slide" Target="/ppt/slides/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829225" y="1528775"/>
            <a:ext cx="8582700" cy="2769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897875" y="2004875"/>
            <a:ext cx="8437800" cy="1744800"/>
          </a:xfrm>
          <a:prstGeom prst="rect">
            <a:avLst/>
          </a:prstGeom>
        </p:spPr>
        <p:txBody>
          <a:bodyPr anchorCtr="0" anchor="b" bIns="110375" lIns="110375" spcFirstLastPara="1" rIns="110375" wrap="square" tIns="110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Chewy"/>
                <a:ea typeface="Chewy"/>
                <a:cs typeface="Chewy"/>
                <a:sym typeface="Chewy"/>
              </a:rPr>
              <a:t>Les défis intermédiaires</a:t>
            </a:r>
            <a:endParaRPr sz="48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Chewy"/>
                <a:ea typeface="Chewy"/>
                <a:cs typeface="Chewy"/>
                <a:sym typeface="Chewy"/>
              </a:rPr>
              <a:t>avec Ozoblockly</a:t>
            </a:r>
            <a:endParaRPr sz="48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175" y="700492"/>
            <a:ext cx="1446885" cy="144688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829217" y="2303804"/>
            <a:ext cx="5892260" cy="4241676"/>
          </a:xfrm>
          <a:custGeom>
            <a:rect b="b" l="l" r="r" t="t"/>
            <a:pathLst>
              <a:path extrusionOk="0" h="119299" w="214264">
                <a:moveTo>
                  <a:pt x="7986" y="0"/>
                </a:moveTo>
                <a:cubicBezTo>
                  <a:pt x="14409" y="917"/>
                  <a:pt x="18982" y="10975"/>
                  <a:pt x="17118" y="17190"/>
                </a:cubicBezTo>
                <a:cubicBezTo>
                  <a:pt x="14607" y="25564"/>
                  <a:pt x="5521" y="30641"/>
                  <a:pt x="2077" y="38677"/>
                </a:cubicBezTo>
                <a:cubicBezTo>
                  <a:pt x="-3612" y="51951"/>
                  <a:pt x="2954" y="72029"/>
                  <a:pt x="14970" y="80040"/>
                </a:cubicBezTo>
                <a:cubicBezTo>
                  <a:pt x="24262" y="86235"/>
                  <a:pt x="36668" y="88499"/>
                  <a:pt x="47738" y="87023"/>
                </a:cubicBezTo>
                <a:cubicBezTo>
                  <a:pt x="55910" y="85934"/>
                  <a:pt x="65240" y="81946"/>
                  <a:pt x="72448" y="85949"/>
                </a:cubicBezTo>
                <a:cubicBezTo>
                  <a:pt x="80651" y="90504"/>
                  <a:pt x="83922" y="101037"/>
                  <a:pt x="91249" y="106899"/>
                </a:cubicBezTo>
                <a:cubicBezTo>
                  <a:pt x="102446" y="115857"/>
                  <a:pt x="118417" y="120745"/>
                  <a:pt x="132612" y="118717"/>
                </a:cubicBezTo>
                <a:cubicBezTo>
                  <a:pt x="153765" y="115695"/>
                  <a:pt x="174654" y="110434"/>
                  <a:pt x="194925" y="103676"/>
                </a:cubicBezTo>
                <a:cubicBezTo>
                  <a:pt x="200103" y="101950"/>
                  <a:pt x="201809" y="95179"/>
                  <a:pt x="205669" y="91321"/>
                </a:cubicBezTo>
                <a:cubicBezTo>
                  <a:pt x="207699" y="89292"/>
                  <a:pt x="211393" y="90784"/>
                  <a:pt x="214264" y="90784"/>
                </a:cubicBezTo>
              </a:path>
            </a:pathLst>
          </a:custGeom>
          <a:noFill/>
          <a:ln cap="flat" cmpd="sng" w="19050">
            <a:solidFill>
              <a:srgbClr val="000000"/>
            </a:solidFill>
            <a:prstDash val="dash"/>
            <a:round/>
            <a:headEnd len="med" w="med" type="none"/>
            <a:tailEnd len="med" w="med" type="triangle"/>
          </a:ln>
        </p:spPr>
      </p:sp>
      <p:grpSp>
        <p:nvGrpSpPr>
          <p:cNvPr id="58" name="Google Shape;58;p13"/>
          <p:cNvGrpSpPr/>
          <p:nvPr/>
        </p:nvGrpSpPr>
        <p:grpSpPr>
          <a:xfrm>
            <a:off x="6933449" y="4497496"/>
            <a:ext cx="1837290" cy="1841003"/>
            <a:chOff x="138366" y="3861432"/>
            <a:chExt cx="641400" cy="717600"/>
          </a:xfrm>
        </p:grpSpPr>
        <p:pic>
          <p:nvPicPr>
            <p:cNvPr id="59" name="Google Shape;59;p13"/>
            <p:cNvPicPr preferRelativeResize="0"/>
            <p:nvPr/>
          </p:nvPicPr>
          <p:blipFill rotWithShape="1">
            <a:blip r:embed="rId4">
              <a:alphaModFix/>
            </a:blip>
            <a:srcRect b="36985" l="35297" r="33411" t="17412"/>
            <a:stretch/>
          </p:blipFill>
          <p:spPr>
            <a:xfrm>
              <a:off x="138366" y="3861432"/>
              <a:ext cx="641400" cy="7176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60" name="Google Shape;60;p13"/>
            <p:cNvSpPr/>
            <p:nvPr/>
          </p:nvSpPr>
          <p:spPr>
            <a:xfrm>
              <a:off x="396507" y="4273271"/>
              <a:ext cx="23100" cy="118200"/>
            </a:xfrm>
            <a:prstGeom prst="ellipse">
              <a:avLst/>
            </a:prstGeom>
            <a:solidFill>
              <a:srgbClr val="000000"/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597005" y="4273271"/>
              <a:ext cx="23100" cy="118200"/>
            </a:xfrm>
            <a:prstGeom prst="ellipse">
              <a:avLst/>
            </a:prstGeom>
            <a:solidFill>
              <a:srgbClr val="000000"/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396629" y="4324566"/>
              <a:ext cx="23100" cy="51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600982" y="4324566"/>
              <a:ext cx="23100" cy="51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" name="Google Shape;64;p13"/>
          <p:cNvSpPr txBox="1"/>
          <p:nvPr/>
        </p:nvSpPr>
        <p:spPr>
          <a:xfrm>
            <a:off x="197175" y="6814750"/>
            <a:ext cx="5527200" cy="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Nancy Brouillette, Commission scolaire de l’Énergie, juin 2019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0850" y="-11700"/>
            <a:ext cx="1798950" cy="17989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>
            <p:ph type="title"/>
          </p:nvPr>
        </p:nvSpPr>
        <p:spPr>
          <a:xfrm>
            <a:off x="342871" y="480525"/>
            <a:ext cx="25602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Boogaloo"/>
                <a:ea typeface="Boogaloo"/>
                <a:cs typeface="Boogaloo"/>
                <a:sym typeface="Boogaloo"/>
              </a:rPr>
              <a:t>Consignes</a:t>
            </a:r>
            <a:endParaRPr sz="48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1088100" y="1711050"/>
            <a:ext cx="8817900" cy="6690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400"/>
              <a:buFont typeface="Century Gothic"/>
              <a:buAutoNum type="arabicPeriod"/>
            </a:pPr>
            <a:r>
              <a:rPr lang="fr-CA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Observe bien les programmes donnés en </a:t>
            </a:r>
            <a:r>
              <a:rPr b="1" lang="fr-CA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exemple</a:t>
            </a:r>
            <a:r>
              <a:rPr lang="fr-CA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848" y="1799300"/>
            <a:ext cx="573474" cy="58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075" y="3862500"/>
            <a:ext cx="669025" cy="66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648" y="2838188"/>
            <a:ext cx="905875" cy="5661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1" type="body"/>
          </p:nvPr>
        </p:nvSpPr>
        <p:spPr>
          <a:xfrm>
            <a:off x="1088100" y="2396850"/>
            <a:ext cx="8817900" cy="13896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-450000" lvl="0" marL="4500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fr-CA" sz="24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 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Essaie de les reproduire sur </a:t>
            </a:r>
            <a:r>
              <a:rPr b="1" lang="fr-CA" sz="24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Ozoblockly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Pour certains défis, tu auras besoin de dessiner avec les crayons-feutres sur une feuille.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1088100" y="3920850"/>
            <a:ext cx="8817900" cy="891600"/>
          </a:xfrm>
          <a:prstGeom prst="rect">
            <a:avLst/>
          </a:prstGeom>
        </p:spPr>
        <p:txBody>
          <a:bodyPr anchorCtr="0" anchor="t" bIns="91425" lIns="90000" spcFirstLastPara="1" rIns="91425" wrap="square" tIns="91425">
            <a:noAutofit/>
          </a:bodyPr>
          <a:lstStyle/>
          <a:p>
            <a:pPr indent="-450000" lvl="0" marL="4500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 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 peux </a:t>
            </a:r>
            <a:r>
              <a:rPr b="1" lang="fr-CA" sz="24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modifier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l’exemple en changeant des paramètres ou en ajoutant d’autres blocs. 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1088100" y="4987650"/>
            <a:ext cx="8817900" cy="1601100"/>
          </a:xfrm>
          <a:prstGeom prst="rect">
            <a:avLst/>
          </a:prstGeom>
        </p:spPr>
        <p:txBody>
          <a:bodyPr anchorCtr="0" anchor="t" bIns="91425" lIns="90000" spcFirstLastPara="1" rIns="91425" wrap="square" tIns="91425">
            <a:noAutofit/>
          </a:bodyPr>
          <a:lstStyle/>
          <a:p>
            <a:pPr indent="-450000" lvl="0" marL="4500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 Pense à la façon dont les blocs de programmation pourraient être utiles 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dans un film mettant Ozobot en vedette.</a:t>
            </a:r>
            <a:r>
              <a:rPr lang="fr-CA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4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1950" y="4995414"/>
            <a:ext cx="723274" cy="72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342873" y="632925"/>
            <a:ext cx="54909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Programme 1 : Ozobot au lac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342875" y="1410475"/>
            <a:ext cx="9372600" cy="21039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 permet de faire ce programme?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Quelles </a:t>
            </a:r>
            <a:r>
              <a:rPr b="1"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catégories de blocs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as-tu utilisées?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Dans ce programme, à quoi sert le premier bloc utilisé?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À quoi sert ce bloc? 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/>
          </a:blip>
          <a:srcRect b="0" l="0" r="0" t="6033"/>
          <a:stretch/>
        </p:blipFill>
        <p:spPr>
          <a:xfrm>
            <a:off x="2153500" y="3750450"/>
            <a:ext cx="7934225" cy="35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258175" y="3864450"/>
            <a:ext cx="2103900" cy="1560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●"/>
            </a:pP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Quels sont les </a:t>
            </a:r>
            <a:r>
              <a:rPr b="1"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paramètres</a:t>
            </a: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que tu peux faire </a:t>
            </a:r>
            <a:r>
              <a:rPr b="1" lang="fr-CA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varier</a:t>
            </a: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dans ce programme?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3575" y="2928750"/>
            <a:ext cx="1474439" cy="8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/>
          <p:nvPr/>
        </p:nvSpPr>
        <p:spPr>
          <a:xfrm>
            <a:off x="6200975" y="320625"/>
            <a:ext cx="3514500" cy="11268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Century Gothic"/>
                <a:ea typeface="Century Gothic"/>
                <a:cs typeface="Century Gothic"/>
                <a:sym typeface="Century Gothic"/>
              </a:rPr>
              <a:t>Pour tester ce programme, observe ce que fait Ozobot lorsqu’il passe sur une ligne bleue. Et que fait-il sur une ligne d’une autre couleur?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7673" y="593650"/>
            <a:ext cx="573474" cy="58074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 txBox="1"/>
          <p:nvPr/>
        </p:nvSpPr>
        <p:spPr>
          <a:xfrm>
            <a:off x="7849550" y="1437250"/>
            <a:ext cx="18660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action="ppaction://hlinksldjump" r:id="rId6"/>
              </a:rPr>
              <a:t>Exemple de carte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Code QR pour télécharger l’exemple 1 au besoin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2100975" y="6073725"/>
            <a:ext cx="59592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 u="sng">
                <a:latin typeface="Century Gothic"/>
                <a:ea typeface="Century Gothic"/>
                <a:cs typeface="Century Gothic"/>
                <a:sym typeface="Century Gothic"/>
              </a:rPr>
              <a:t>monurl.ca/ozotest1</a:t>
            </a:r>
            <a:r>
              <a:rPr lang="fr-CA" sz="48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288" y="1543663"/>
            <a:ext cx="4433813" cy="4433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151875" y="212725"/>
            <a:ext cx="48774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Exemple de carte pour le défi 1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7124200" y="5193925"/>
            <a:ext cx="2444700" cy="1719000"/>
          </a:xfrm>
          <a:prstGeom prst="roundRect">
            <a:avLst>
              <a:gd fmla="val 16667" name="adj"/>
            </a:avLst>
          </a:prstGeom>
          <a:noFill/>
          <a:ln cap="flat" cmpd="sng" w="1143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17"/>
          <p:cNvGrpSpPr/>
          <p:nvPr/>
        </p:nvGrpSpPr>
        <p:grpSpPr>
          <a:xfrm>
            <a:off x="244600" y="4994513"/>
            <a:ext cx="3357325" cy="2117825"/>
            <a:chOff x="263050" y="1101675"/>
            <a:chExt cx="3357325" cy="2117825"/>
          </a:xfrm>
        </p:grpSpPr>
        <p:sp>
          <p:nvSpPr>
            <p:cNvPr id="105" name="Google Shape;105;p17"/>
            <p:cNvSpPr/>
            <p:nvPr/>
          </p:nvSpPr>
          <p:spPr>
            <a:xfrm>
              <a:off x="263050" y="1500500"/>
              <a:ext cx="2885100" cy="1719000"/>
            </a:xfrm>
            <a:prstGeom prst="roundRect">
              <a:avLst>
                <a:gd fmla="val 16667" name="adj"/>
              </a:avLst>
            </a:prstGeom>
            <a:solidFill>
              <a:srgbClr val="FFF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 sz="1200">
                  <a:latin typeface="Century Gothic"/>
                  <a:ea typeface="Century Gothic"/>
                  <a:cs typeface="Century Gothic"/>
                  <a:sym typeface="Century Gothic"/>
                </a:rPr>
                <a:t>IMPORTANT:</a:t>
              </a:r>
              <a:r>
                <a:rPr lang="fr-CA" sz="1200"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endParaRPr sz="1200"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200">
                  <a:latin typeface="Century Gothic"/>
                  <a:ea typeface="Century Gothic"/>
                  <a:cs typeface="Century Gothic"/>
                  <a:sym typeface="Century Gothic"/>
                </a:rPr>
                <a:t>Lorsque tu colores avec les crayons de couleur Ozobot, </a:t>
              </a:r>
              <a:r>
                <a:rPr b="1" lang="fr-CA" sz="1200">
                  <a:latin typeface="Century Gothic"/>
                  <a:ea typeface="Century Gothic"/>
                  <a:cs typeface="Century Gothic"/>
                  <a:sym typeface="Century Gothic"/>
                </a:rPr>
                <a:t>évite de repasser sur la ligne déjà </a:t>
              </a:r>
              <a:r>
                <a:rPr b="1" lang="fr-CA" sz="1200">
                  <a:latin typeface="Century Gothic"/>
                  <a:ea typeface="Century Gothic"/>
                  <a:cs typeface="Century Gothic"/>
                  <a:sym typeface="Century Gothic"/>
                </a:rPr>
                <a:t>tracée</a:t>
              </a:r>
              <a:r>
                <a:rPr lang="fr-CA" sz="1200">
                  <a:latin typeface="Century Gothic"/>
                  <a:ea typeface="Century Gothic"/>
                  <a:cs typeface="Century Gothic"/>
                  <a:sym typeface="Century Gothic"/>
                </a:rPr>
                <a:t> sinon Ozobot pourrait la considérer comme du noir, car elle sera plus foncée.</a:t>
              </a:r>
              <a:endParaRPr sz="12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06" name="Google Shape;106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17425" y="1101675"/>
              <a:ext cx="1102950" cy="970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7" name="Google Shape;107;p17"/>
          <p:cNvSpPr txBox="1"/>
          <p:nvPr/>
        </p:nvSpPr>
        <p:spPr>
          <a:xfrm>
            <a:off x="8476050" y="55275"/>
            <a:ext cx="15825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action="ppaction://hlinksldjump" r:id="rId4"/>
              </a:rPr>
              <a:t>Retour au défi 1</a:t>
            </a:r>
            <a:endParaRPr/>
          </a:p>
        </p:txBody>
      </p:sp>
      <p:cxnSp>
        <p:nvCxnSpPr>
          <p:cNvPr id="108" name="Google Shape;108;p17"/>
          <p:cNvCxnSpPr/>
          <p:nvPr/>
        </p:nvCxnSpPr>
        <p:spPr>
          <a:xfrm>
            <a:off x="8291800" y="792325"/>
            <a:ext cx="36900" cy="3703800"/>
          </a:xfrm>
          <a:prstGeom prst="straightConnector1">
            <a:avLst/>
          </a:prstGeom>
          <a:noFill/>
          <a:ln cap="flat" cmpd="sng" w="1143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type="title"/>
          </p:nvPr>
        </p:nvSpPr>
        <p:spPr>
          <a:xfrm>
            <a:off x="342873" y="632925"/>
            <a:ext cx="50625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Programme 2 : Ozobot chantant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14" name="Google Shape;114;p18"/>
          <p:cNvSpPr txBox="1"/>
          <p:nvPr>
            <p:ph idx="1" type="body"/>
          </p:nvPr>
        </p:nvSpPr>
        <p:spPr>
          <a:xfrm>
            <a:off x="342875" y="1639075"/>
            <a:ext cx="9372600" cy="20184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 permet de faire ce programme?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Quelles </a:t>
            </a:r>
            <a:r>
              <a:rPr b="1"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catégories de blocs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as-tu utilisées?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Quelle est la différence entre les blocs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définir la couleur de la lumière supérieure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et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définir la couleur de la lumière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9200" y="3657600"/>
            <a:ext cx="5869600" cy="348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324700" y="3628950"/>
            <a:ext cx="3724500" cy="1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entury Gothic"/>
              <a:buChar char="●"/>
            </a:pPr>
            <a:r>
              <a:rPr lang="fr-CA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 se passe-t-il si tu enlèves les blocs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Attendre … seconde(s)</a:t>
            </a:r>
            <a:r>
              <a:rPr lang="fr-CA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Code QR pour télécharger l’exemple 2 </a:t>
            </a:r>
            <a:r>
              <a:rPr lang="fr-CA">
                <a:latin typeface="Boogaloo"/>
                <a:ea typeface="Boogaloo"/>
                <a:cs typeface="Boogaloo"/>
                <a:sym typeface="Boogaloo"/>
              </a:rPr>
              <a:t>au besoin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2100975" y="6073725"/>
            <a:ext cx="59592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 u="sng">
                <a:latin typeface="Century Gothic"/>
                <a:ea typeface="Century Gothic"/>
                <a:cs typeface="Century Gothic"/>
                <a:sym typeface="Century Gothic"/>
              </a:rPr>
              <a:t>monurl.ca/ozotest2</a:t>
            </a:r>
            <a:r>
              <a:rPr lang="fr-CA" sz="48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2225" y="1599826"/>
            <a:ext cx="4473900" cy="447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Programme 3: Avance, recule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342875" y="1639075"/>
            <a:ext cx="9372600" cy="132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 permet de faire ce programme?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Quelles </a:t>
            </a:r>
            <a:r>
              <a:rPr b="1"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catégories de blocs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as-tu utilisées?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À quoi sert le bloc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répéter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 toujours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900"/>
              </a:spcBef>
              <a:spcAft>
                <a:spcPts val="19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675" y="3379050"/>
            <a:ext cx="5985399" cy="37948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361975" y="3226650"/>
            <a:ext cx="3190500" cy="3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entury Gothic"/>
              <a:buChar char="●"/>
            </a:pPr>
            <a:r>
              <a:rPr lang="fr-CA" sz="2200">
                <a:latin typeface="Century Gothic"/>
                <a:ea typeface="Century Gothic"/>
                <a:cs typeface="Century Gothic"/>
                <a:sym typeface="Century Gothic"/>
              </a:rPr>
              <a:t>À quoi sert le bloc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Si … faire</a:t>
            </a:r>
            <a:r>
              <a:rPr lang="fr-CA" sz="2200"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Font typeface="Century Gothic"/>
              <a:buChar char="●"/>
            </a:pPr>
            <a:r>
              <a:rPr lang="fr-CA" sz="2200">
                <a:latin typeface="Century Gothic"/>
                <a:ea typeface="Century Gothic"/>
                <a:cs typeface="Century Gothic"/>
                <a:sym typeface="Century Gothic"/>
              </a:rPr>
              <a:t>À quoi servent les blocs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éteindre les lumières supérieures</a:t>
            </a:r>
            <a:r>
              <a:rPr b="1" lang="fr-CA" sz="30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 </a:t>
            </a:r>
            <a:r>
              <a:rPr lang="fr-CA" sz="2200">
                <a:latin typeface="Century Gothic"/>
                <a:ea typeface="Century Gothic"/>
                <a:cs typeface="Century Gothic"/>
                <a:sym typeface="Century Gothic"/>
              </a:rPr>
              <a:t>et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éteindre les lumières avant</a:t>
            </a:r>
            <a:r>
              <a:rPr lang="fr-CA" sz="2200">
                <a:latin typeface="Century Gothic"/>
                <a:ea typeface="Century Gothic"/>
                <a:cs typeface="Century Gothic"/>
                <a:sym typeface="Century Gothic"/>
              </a:rPr>
              <a:t>? Quelle est la </a:t>
            </a:r>
            <a:r>
              <a:rPr b="1" lang="fr-CA" sz="22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différence</a:t>
            </a:r>
            <a:r>
              <a:rPr lang="fr-CA" sz="2200">
                <a:latin typeface="Century Gothic"/>
                <a:ea typeface="Century Gothic"/>
                <a:cs typeface="Century Gothic"/>
                <a:sym typeface="Century Gothic"/>
              </a:rPr>
              <a:t> entre ces deux blocs?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6200975" y="320625"/>
            <a:ext cx="3514500" cy="11268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Century Gothic"/>
                <a:ea typeface="Century Gothic"/>
                <a:cs typeface="Century Gothic"/>
                <a:sym typeface="Century Gothic"/>
              </a:rPr>
              <a:t>Pour tester ce programme, observe ce que fait Ozobot lorsque tu mets un objet </a:t>
            </a:r>
            <a:r>
              <a:rPr b="1" lang="fr-CA" u="sng">
                <a:latin typeface="Century Gothic"/>
                <a:ea typeface="Century Gothic"/>
                <a:cs typeface="Century Gothic"/>
                <a:sym typeface="Century Gothic"/>
              </a:rPr>
              <a:t>devant lui</a:t>
            </a:r>
            <a:r>
              <a:rPr lang="fr-CA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r>
              <a:rPr lang="fr-CA">
                <a:latin typeface="Century Gothic"/>
                <a:ea typeface="Century Gothic"/>
                <a:cs typeface="Century Gothic"/>
                <a:sym typeface="Century Gothic"/>
              </a:rPr>
              <a:t> Et que fait-il si l’objet est </a:t>
            </a:r>
            <a:r>
              <a:rPr b="1" lang="fr-CA" u="sng">
                <a:latin typeface="Century Gothic"/>
                <a:ea typeface="Century Gothic"/>
                <a:cs typeface="Century Gothic"/>
                <a:sym typeface="Century Gothic"/>
              </a:rPr>
              <a:t>derrière lui</a:t>
            </a:r>
            <a:r>
              <a:rPr lang="fr-CA"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3" name="Google Shape;13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3873" y="593650"/>
            <a:ext cx="573474" cy="580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Code QR pour télécharger l’exemple 3 </a:t>
            </a:r>
            <a:r>
              <a:rPr lang="fr-CA">
                <a:latin typeface="Boogaloo"/>
                <a:ea typeface="Boogaloo"/>
                <a:cs typeface="Boogaloo"/>
                <a:sym typeface="Boogaloo"/>
              </a:rPr>
              <a:t>au besoin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2100975" y="6073725"/>
            <a:ext cx="59592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 u="sng">
                <a:latin typeface="Century Gothic"/>
                <a:ea typeface="Century Gothic"/>
                <a:cs typeface="Century Gothic"/>
                <a:sym typeface="Century Gothic"/>
              </a:rPr>
              <a:t>monurl.ca/ozotest3</a:t>
            </a:r>
            <a:r>
              <a:rPr lang="fr-CA" sz="48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7963" y="1599826"/>
            <a:ext cx="4565225" cy="456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Programme 4 : Ozobot cherche le coeur rouge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342875" y="1486675"/>
            <a:ext cx="4852200" cy="57441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Quelles </a:t>
            </a:r>
            <a:r>
              <a:rPr b="1"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catégories de blocs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as-tu utilisées?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Cette structure est présente dans ce programme. À quoi sert-elle?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9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entury Gothic"/>
              <a:buChar char="●"/>
            </a:pP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À quoi sert le bloc </a:t>
            </a:r>
            <a:r>
              <a:rPr b="1" lang="fr-CA" sz="2400">
                <a:solidFill>
                  <a:srgbClr val="0000FF"/>
                </a:solidFill>
                <a:latin typeface="Boogaloo"/>
                <a:ea typeface="Boogaloo"/>
                <a:cs typeface="Boogaloo"/>
                <a:sym typeface="Boogaloo"/>
              </a:rPr>
              <a:t>sortir de la boucle</a:t>
            </a:r>
            <a:r>
              <a:rPr lang="fr-CA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900"/>
              </a:spcBef>
              <a:spcAft>
                <a:spcPts val="19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7" name="Google Shape;14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1529825"/>
            <a:ext cx="5029200" cy="4590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4975" y="3676900"/>
            <a:ext cx="3002229" cy="26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 txBox="1"/>
          <p:nvPr/>
        </p:nvSpPr>
        <p:spPr>
          <a:xfrm>
            <a:off x="8033825" y="18425"/>
            <a:ext cx="2024700" cy="3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action="ppaction://hlinksldjump" r:id="rId5"/>
              </a:rPr>
              <a:t>Voir exemple de carte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type="title"/>
          </p:nvPr>
        </p:nvSpPr>
        <p:spPr>
          <a:xfrm>
            <a:off x="342870" y="632924"/>
            <a:ext cx="93726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Code QR pour télécharger l’exemple 4 </a:t>
            </a:r>
            <a:r>
              <a:rPr lang="fr-CA">
                <a:latin typeface="Boogaloo"/>
                <a:ea typeface="Boogaloo"/>
                <a:cs typeface="Boogaloo"/>
                <a:sym typeface="Boogaloo"/>
              </a:rPr>
              <a:t>au besoin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2100975" y="6073725"/>
            <a:ext cx="59592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 u="sng">
                <a:latin typeface="Century Gothic"/>
                <a:ea typeface="Century Gothic"/>
                <a:cs typeface="Century Gothic"/>
                <a:sym typeface="Century Gothic"/>
              </a:rPr>
              <a:t>monurl.ca/ozotest4</a:t>
            </a:r>
            <a:r>
              <a:rPr lang="fr-CA" sz="48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6" name="Google Shape;15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5863" y="1638026"/>
            <a:ext cx="4526625" cy="45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/>
          <p:nvPr/>
        </p:nvSpPr>
        <p:spPr>
          <a:xfrm>
            <a:off x="1323900" y="1634525"/>
            <a:ext cx="7410600" cy="4564800"/>
          </a:xfrm>
          <a:prstGeom prst="roundRect">
            <a:avLst>
              <a:gd fmla="val 16667" name="adj"/>
            </a:avLst>
          </a:prstGeom>
          <a:noFill/>
          <a:ln cap="flat" cmpd="sng" w="11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4"/>
          <p:cNvSpPr txBox="1"/>
          <p:nvPr>
            <p:ph type="title"/>
          </p:nvPr>
        </p:nvSpPr>
        <p:spPr>
          <a:xfrm>
            <a:off x="151875" y="212725"/>
            <a:ext cx="5138700" cy="814500"/>
          </a:xfrm>
          <a:prstGeom prst="rect">
            <a:avLst/>
          </a:prstGeom>
        </p:spPr>
        <p:txBody>
          <a:bodyPr anchorCtr="0" anchor="t" bIns="110375" lIns="110375" spcFirstLastPara="1" rIns="110375" wrap="square" tIns="1103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latin typeface="Boogaloo"/>
                <a:ea typeface="Boogaloo"/>
                <a:cs typeface="Boogaloo"/>
                <a:sym typeface="Boogaloo"/>
              </a:rPr>
              <a:t>Exemple de carte pour le défi 4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63" name="Google Shape;163;p24"/>
          <p:cNvSpPr/>
          <p:nvPr/>
        </p:nvSpPr>
        <p:spPr>
          <a:xfrm>
            <a:off x="4316550" y="3320575"/>
            <a:ext cx="1425300" cy="1178100"/>
          </a:xfrm>
          <a:prstGeom prst="heart">
            <a:avLst/>
          </a:prstGeom>
          <a:noFill/>
          <a:ln cap="flat" cmpd="sng" w="1143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4"/>
          <p:cNvSpPr/>
          <p:nvPr/>
        </p:nvSpPr>
        <p:spPr>
          <a:xfrm>
            <a:off x="6575000" y="4559725"/>
            <a:ext cx="840300" cy="814500"/>
          </a:xfrm>
          <a:prstGeom prst="ellipse">
            <a:avLst/>
          </a:prstGeom>
          <a:noFill/>
          <a:ln cap="flat" cmpd="sng" w="1143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65" name="Google Shape;165;p24"/>
          <p:cNvSpPr/>
          <p:nvPr/>
        </p:nvSpPr>
        <p:spPr>
          <a:xfrm>
            <a:off x="2492075" y="2620000"/>
            <a:ext cx="840300" cy="814500"/>
          </a:xfrm>
          <a:prstGeom prst="ellipse">
            <a:avLst/>
          </a:prstGeom>
          <a:noFill/>
          <a:ln cap="flat" cmpd="sng" w="1143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CCCCC"/>
              </a:solidFill>
            </a:endParaRPr>
          </a:p>
        </p:txBody>
      </p:sp>
      <p:sp>
        <p:nvSpPr>
          <p:cNvPr id="166" name="Google Shape;166;p24"/>
          <p:cNvSpPr txBox="1"/>
          <p:nvPr/>
        </p:nvSpPr>
        <p:spPr>
          <a:xfrm>
            <a:off x="8476050" y="55275"/>
            <a:ext cx="15825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action="ppaction://hlinksldjump" r:id="rId3"/>
              </a:rPr>
              <a:t>Retour au défi </a:t>
            </a:r>
            <a:r>
              <a:rPr lang="fr-CA" u="sng">
                <a:solidFill>
                  <a:schemeClr val="hlink"/>
                </a:solidFill>
                <a:hlinkClick action="ppaction://hlinksldjump" r:id="rId4"/>
              </a:rPr>
              <a:t>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