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Ubuntu"/>
      <p:regular r:id="rId29"/>
      <p:bold r:id="rId30"/>
      <p:italic r:id="rId31"/>
      <p:boldItalic r:id="rId32"/>
    </p:embeddedFont>
    <p:embeddedFont>
      <p:font typeface="Bad Script"/>
      <p:regular r:id="rId33"/>
    </p:embeddedFont>
    <p:embeddedFont>
      <p:font typeface="Shadows Into Light Two"/>
      <p:regular r:id="rId34"/>
    </p:embeddedFont>
    <p:embeddedFont>
      <p:font typeface="Love Ya Like A Sister"/>
      <p:regular r:id="rId35"/>
    </p:embeddedFont>
    <p:embeddedFont>
      <p:font typeface="Century Gothic"/>
      <p:regular r:id="rId36"/>
      <p:bold r:id="rId37"/>
      <p:italic r:id="rId38"/>
      <p:boldItalic r:id="rId39"/>
    </p:embeddedFont>
    <p:embeddedFont>
      <p:font typeface="Sniglet"/>
      <p:regular r:id="rId40"/>
    </p:embeddedFont>
    <p:embeddedFont>
      <p:font typeface="Bangers"/>
      <p:regular r:id="rId41"/>
    </p:embeddedFont>
    <p:embeddedFont>
      <p:font typeface="Boogaloo"/>
      <p:regular r:id="rId42"/>
    </p:embeddedFont>
    <p:embeddedFont>
      <p:font typeface="Didact Gothic"/>
      <p:regular r:id="rId43"/>
    </p:embeddedFont>
    <p:embeddedFont>
      <p:font typeface="Coming Soon"/>
      <p:regular r:id="rId44"/>
    </p:embeddedFont>
    <p:embeddedFont>
      <p:font typeface="Delius Unicase"/>
      <p:regular r:id="rId45"/>
      <p:bold r:id="rId46"/>
    </p:embeddedFont>
    <p:embeddedFont>
      <p:font typeface="Lily Script One"/>
      <p:regular r:id="rId47"/>
    </p:embeddedFont>
    <p:embeddedFont>
      <p:font typeface="Luckiest Guy"/>
      <p:regular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niglet-regular.fntdata"/><Relationship Id="rId20" Type="http://schemas.openxmlformats.org/officeDocument/2006/relationships/slide" Target="slides/slide14.xml"/><Relationship Id="rId42" Type="http://schemas.openxmlformats.org/officeDocument/2006/relationships/font" Target="fonts/Boogaloo-regular.fntdata"/><Relationship Id="rId41" Type="http://schemas.openxmlformats.org/officeDocument/2006/relationships/font" Target="fonts/Bangers-regular.fntdata"/><Relationship Id="rId22" Type="http://schemas.openxmlformats.org/officeDocument/2006/relationships/slide" Target="slides/slide16.xml"/><Relationship Id="rId44" Type="http://schemas.openxmlformats.org/officeDocument/2006/relationships/font" Target="fonts/ComingSoon-regular.fntdata"/><Relationship Id="rId21" Type="http://schemas.openxmlformats.org/officeDocument/2006/relationships/slide" Target="slides/slide15.xml"/><Relationship Id="rId43" Type="http://schemas.openxmlformats.org/officeDocument/2006/relationships/font" Target="fonts/DidactGothic-regular.fntdata"/><Relationship Id="rId24" Type="http://schemas.openxmlformats.org/officeDocument/2006/relationships/slide" Target="slides/slide18.xml"/><Relationship Id="rId46" Type="http://schemas.openxmlformats.org/officeDocument/2006/relationships/font" Target="fonts/DeliusUnicase-bold.fntdata"/><Relationship Id="rId23" Type="http://schemas.openxmlformats.org/officeDocument/2006/relationships/slide" Target="slides/slide17.xml"/><Relationship Id="rId45" Type="http://schemas.openxmlformats.org/officeDocument/2006/relationships/font" Target="fonts/DeliusUnicas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LuckiestGuy-regular.fntdata"/><Relationship Id="rId25" Type="http://schemas.openxmlformats.org/officeDocument/2006/relationships/slide" Target="slides/slide19.xml"/><Relationship Id="rId47" Type="http://schemas.openxmlformats.org/officeDocument/2006/relationships/font" Target="fonts/LilyScriptOne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Ubuntu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italic.fntdata"/><Relationship Id="rId30" Type="http://schemas.openxmlformats.org/officeDocument/2006/relationships/font" Target="fonts/Ubuntu-bold.fntdata"/><Relationship Id="rId11" Type="http://schemas.openxmlformats.org/officeDocument/2006/relationships/slide" Target="slides/slide5.xml"/><Relationship Id="rId33" Type="http://schemas.openxmlformats.org/officeDocument/2006/relationships/font" Target="fonts/BadScript-regular.fntdata"/><Relationship Id="rId10" Type="http://schemas.openxmlformats.org/officeDocument/2006/relationships/slide" Target="slides/slide4.xml"/><Relationship Id="rId32" Type="http://schemas.openxmlformats.org/officeDocument/2006/relationships/font" Target="fonts/Ubuntu-boldItalic.fntdata"/><Relationship Id="rId13" Type="http://schemas.openxmlformats.org/officeDocument/2006/relationships/slide" Target="slides/slide7.xml"/><Relationship Id="rId35" Type="http://schemas.openxmlformats.org/officeDocument/2006/relationships/font" Target="fonts/LoveYaLikeASister-regular.fntdata"/><Relationship Id="rId12" Type="http://schemas.openxmlformats.org/officeDocument/2006/relationships/slide" Target="slides/slide6.xml"/><Relationship Id="rId34" Type="http://schemas.openxmlformats.org/officeDocument/2006/relationships/font" Target="fonts/ShadowsIntoLightTwo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8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1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0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25387e0a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25387e0a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4e1951295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4e1951295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25387e0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425387e0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25387e0a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25387e0a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77454191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f77454191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7745419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f7745419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77454191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7745419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7745419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7745419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7745419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7745419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7745419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f7745419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25387e0a2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25387e0a2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cf03ef7a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4cf03ef7a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425387e0a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425387e0a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7745419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7745419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7745419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7745419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77454191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f77454191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77454191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77454191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77454191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77454191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77454191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f77454191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77454191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f77454191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77454191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77454191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cf03ef7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cf03ef7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">
  <p:cSld name="AUTOLAYOU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25" y="0"/>
            <a:ext cx="9143982" cy="327780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 txBox="1"/>
          <p:nvPr>
            <p:ph type="ctrTitle"/>
          </p:nvPr>
        </p:nvSpPr>
        <p:spPr>
          <a:xfrm>
            <a:off x="311700" y="3537800"/>
            <a:ext cx="8097600" cy="1005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59" name="Google Shape;59;p1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/>
          <p:nvPr/>
        </p:nvSpPr>
        <p:spPr>
          <a:xfrm>
            <a:off x="1315275" y="9212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61" name="Google Shape;61;p15"/>
          <p:cNvSpPr/>
          <p:nvPr/>
        </p:nvSpPr>
        <p:spPr>
          <a:xfrm>
            <a:off x="1010475" y="616425"/>
            <a:ext cx="6411650" cy="3910600"/>
          </a:xfrm>
          <a:custGeom>
            <a:rect b="b" l="l" r="r" t="t"/>
            <a:pathLst>
              <a:path extrusionOk="0" h="156424" w="256466">
                <a:moveTo>
                  <a:pt x="39612" y="0"/>
                </a:moveTo>
                <a:lnTo>
                  <a:pt x="39612" y="26023"/>
                </a:lnTo>
                <a:lnTo>
                  <a:pt x="0" y="23918"/>
                </a:lnTo>
                <a:lnTo>
                  <a:pt x="40190" y="61876"/>
                </a:lnTo>
                <a:lnTo>
                  <a:pt x="40190" y="156424"/>
                </a:lnTo>
                <a:lnTo>
                  <a:pt x="256466" y="139076"/>
                </a:lnTo>
                <a:lnTo>
                  <a:pt x="248659" y="1995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62" name="Google Shape;62;p15"/>
          <p:cNvSpPr txBox="1"/>
          <p:nvPr>
            <p:ph type="ctrTitle"/>
          </p:nvPr>
        </p:nvSpPr>
        <p:spPr>
          <a:xfrm>
            <a:off x="2572125" y="2068625"/>
            <a:ext cx="4271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64" name="Google Shape;64;p1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/>
          <p:nvPr/>
        </p:nvSpPr>
        <p:spPr>
          <a:xfrm flipH="1" rot="169468">
            <a:off x="3608972" y="6461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001936">
              <a:alpha val="21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/>
          <p:nvPr/>
        </p:nvSpPr>
        <p:spPr>
          <a:xfrm flipH="1" rot="169468">
            <a:off x="3380372" y="417596"/>
            <a:ext cx="5247975" cy="3809532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6"/>
          <p:cNvSpPr txBox="1"/>
          <p:nvPr>
            <p:ph type="ctrTitle"/>
          </p:nvPr>
        </p:nvSpPr>
        <p:spPr>
          <a:xfrm>
            <a:off x="4101125" y="1659550"/>
            <a:ext cx="376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16"/>
          <p:cNvSpPr txBox="1"/>
          <p:nvPr>
            <p:ph idx="1" type="subTitle"/>
          </p:nvPr>
        </p:nvSpPr>
        <p:spPr>
          <a:xfrm>
            <a:off x="4101125" y="2687651"/>
            <a:ext cx="3767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2.png" id="70" name="Google Shape;70;p1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7"/>
          <p:cNvSpPr/>
          <p:nvPr/>
        </p:nvSpPr>
        <p:spPr>
          <a:xfrm>
            <a:off x="1992350" y="3777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72" name="Google Shape;72;p17"/>
          <p:cNvSpPr/>
          <p:nvPr/>
        </p:nvSpPr>
        <p:spPr>
          <a:xfrm>
            <a:off x="1763750" y="-114625"/>
            <a:ext cx="5616577" cy="5220440"/>
          </a:xfrm>
          <a:custGeom>
            <a:rect b="b" l="l" r="r" t="t"/>
            <a:pathLst>
              <a:path extrusionOk="0" h="106692" w="114788">
                <a:moveTo>
                  <a:pt x="40479" y="15324"/>
                </a:moveTo>
                <a:lnTo>
                  <a:pt x="41346" y="3758"/>
                </a:lnTo>
                <a:lnTo>
                  <a:pt x="52623" y="13878"/>
                </a:lnTo>
                <a:lnTo>
                  <a:pt x="56382" y="0"/>
                </a:lnTo>
                <a:lnTo>
                  <a:pt x="63610" y="14746"/>
                </a:lnTo>
                <a:lnTo>
                  <a:pt x="70549" y="2024"/>
                </a:lnTo>
                <a:lnTo>
                  <a:pt x="75754" y="17926"/>
                </a:lnTo>
                <a:lnTo>
                  <a:pt x="85006" y="6939"/>
                </a:lnTo>
                <a:lnTo>
                  <a:pt x="85006" y="23131"/>
                </a:lnTo>
                <a:lnTo>
                  <a:pt x="100620" y="13589"/>
                </a:lnTo>
                <a:lnTo>
                  <a:pt x="96861" y="31516"/>
                </a:lnTo>
                <a:lnTo>
                  <a:pt x="111896" y="26889"/>
                </a:lnTo>
                <a:lnTo>
                  <a:pt x="100909" y="41057"/>
                </a:lnTo>
                <a:lnTo>
                  <a:pt x="114209" y="42214"/>
                </a:lnTo>
                <a:lnTo>
                  <a:pt x="104379" y="53201"/>
                </a:lnTo>
                <a:lnTo>
                  <a:pt x="114788" y="59851"/>
                </a:lnTo>
                <a:lnTo>
                  <a:pt x="101198" y="64188"/>
                </a:lnTo>
                <a:lnTo>
                  <a:pt x="105246" y="74886"/>
                </a:lnTo>
                <a:lnTo>
                  <a:pt x="93102" y="73730"/>
                </a:lnTo>
                <a:lnTo>
                  <a:pt x="97150" y="85006"/>
                </a:lnTo>
                <a:lnTo>
                  <a:pt x="88187" y="81537"/>
                </a:lnTo>
                <a:lnTo>
                  <a:pt x="87319" y="95994"/>
                </a:lnTo>
                <a:lnTo>
                  <a:pt x="76043" y="91078"/>
                </a:lnTo>
                <a:lnTo>
                  <a:pt x="71417" y="101776"/>
                </a:lnTo>
                <a:lnTo>
                  <a:pt x="64478" y="93970"/>
                </a:lnTo>
                <a:lnTo>
                  <a:pt x="58984" y="106692"/>
                </a:lnTo>
                <a:lnTo>
                  <a:pt x="52334" y="88187"/>
                </a:lnTo>
                <a:lnTo>
                  <a:pt x="45105" y="100620"/>
                </a:lnTo>
                <a:lnTo>
                  <a:pt x="41636" y="86741"/>
                </a:lnTo>
                <a:lnTo>
                  <a:pt x="29492" y="102355"/>
                </a:lnTo>
                <a:lnTo>
                  <a:pt x="29781" y="83271"/>
                </a:lnTo>
                <a:lnTo>
                  <a:pt x="20239" y="87319"/>
                </a:lnTo>
                <a:lnTo>
                  <a:pt x="21107" y="76332"/>
                </a:lnTo>
                <a:lnTo>
                  <a:pt x="4915" y="79224"/>
                </a:lnTo>
                <a:lnTo>
                  <a:pt x="16191" y="66212"/>
                </a:lnTo>
                <a:lnTo>
                  <a:pt x="7806" y="62164"/>
                </a:lnTo>
                <a:lnTo>
                  <a:pt x="14167" y="56960"/>
                </a:lnTo>
                <a:lnTo>
                  <a:pt x="0" y="47997"/>
                </a:lnTo>
                <a:lnTo>
                  <a:pt x="18215" y="43081"/>
                </a:lnTo>
                <a:lnTo>
                  <a:pt x="9252" y="31516"/>
                </a:lnTo>
                <a:lnTo>
                  <a:pt x="26022" y="33540"/>
                </a:lnTo>
                <a:lnTo>
                  <a:pt x="16191" y="18504"/>
                </a:lnTo>
                <a:lnTo>
                  <a:pt x="31516" y="23420"/>
                </a:lnTo>
                <a:lnTo>
                  <a:pt x="32094" y="11854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2905800" y="2161800"/>
            <a:ext cx="33324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ngers"/>
              <a:buChar char="×"/>
              <a:defRPr sz="24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75" name="Google Shape;75;p1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8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77" name="Google Shape;77;p18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78" name="Google Shape;78;p18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×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81" name="Google Shape;81;p1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9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83" name="Google Shape;83;p19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84" name="Google Shape;84;p19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1073625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  <p:sp>
        <p:nvSpPr>
          <p:cNvPr id="86" name="Google Shape;86;p19"/>
          <p:cNvSpPr txBox="1"/>
          <p:nvPr>
            <p:ph idx="2" type="body"/>
          </p:nvPr>
        </p:nvSpPr>
        <p:spPr>
          <a:xfrm>
            <a:off x="4674251" y="1550125"/>
            <a:ext cx="3396300" cy="266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88" name="Google Shape;88;p2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0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90" name="Google Shape;90;p20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91" name="Google Shape;91;p20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902950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2" type="body"/>
          </p:nvPr>
        </p:nvSpPr>
        <p:spPr>
          <a:xfrm>
            <a:off x="3315993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3" type="body"/>
          </p:nvPr>
        </p:nvSpPr>
        <p:spPr>
          <a:xfrm>
            <a:off x="5729035" y="1556175"/>
            <a:ext cx="2295300" cy="28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96" name="Google Shape;96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1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98" name="Google Shape;98;p21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99" name="Google Shape;99;p21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101" name="Google Shape;101;p2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2"/>
          <p:cNvSpPr/>
          <p:nvPr/>
        </p:nvSpPr>
        <p:spPr>
          <a:xfrm>
            <a:off x="734600" y="7635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103" name="Google Shape;103;p22"/>
          <p:cNvSpPr/>
          <p:nvPr/>
        </p:nvSpPr>
        <p:spPr>
          <a:xfrm>
            <a:off x="506000" y="534900"/>
            <a:ext cx="7879000" cy="4185275"/>
          </a:xfrm>
          <a:custGeom>
            <a:rect b="b" l="l" r="r" t="t"/>
            <a:pathLst>
              <a:path extrusionOk="0" h="167411" w="31516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04" name="Google Shape;104;p22"/>
          <p:cNvSpPr txBox="1"/>
          <p:nvPr>
            <p:ph idx="1" type="body"/>
          </p:nvPr>
        </p:nvSpPr>
        <p:spPr>
          <a:xfrm rot="-120953">
            <a:off x="457216" y="4025232"/>
            <a:ext cx="8229893" cy="51962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3.png" id="106" name="Google Shape;106;p2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9" name="Google Shape;109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" name="Google Shape;11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3" name="Google Shape;113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00A7EB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niglet"/>
              <a:buChar char="×"/>
              <a:defRPr sz="30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sz="24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Char char="×"/>
              <a:defRPr sz="1800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1.png"/><Relationship Id="rId4" Type="http://schemas.openxmlformats.org/officeDocument/2006/relationships/hyperlink" Target="https://docs.google.com/presentation/d/1nlBVbkv37eIka0JE39h6r8jJ-HsQi4qJk1lfbgiYs7o/edit?usp=sharing" TargetMode="External"/><Relationship Id="rId5" Type="http://schemas.openxmlformats.org/officeDocument/2006/relationships/hyperlink" Target="https://docs.google.com/presentation/d/1nlBVbkv37eIka0JE39h6r8jJ-HsQi4qJk1lfbgiYs7o/edit?usp=sharing" TargetMode="External"/><Relationship Id="rId6" Type="http://schemas.openxmlformats.org/officeDocument/2006/relationships/hyperlink" Target="https://docs.google.com/presentation/d/1nlBVbkv37eIka0JE39h6r8jJ-HsQi4qJk1lfbgiYs7o/edit?usp=sharing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ampus.recit.qc.ca/course/view.php?id=58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campus.recit.qc.ca/course/view.php?id=58" TargetMode="External"/><Relationship Id="rId6" Type="http://schemas.openxmlformats.org/officeDocument/2006/relationships/image" Target="../media/image4.jp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Relationship Id="rId4" Type="http://schemas.openxmlformats.org/officeDocument/2006/relationships/image" Target="../media/image2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5mHppp7_PcA" TargetMode="External"/><Relationship Id="rId4" Type="http://schemas.openxmlformats.org/officeDocument/2006/relationships/image" Target="../media/image10.jpg"/><Relationship Id="rId9" Type="http://schemas.openxmlformats.org/officeDocument/2006/relationships/image" Target="../media/image4.jpg"/><Relationship Id="rId5" Type="http://schemas.openxmlformats.org/officeDocument/2006/relationships/hyperlink" Target="http://www.youtube.com/watch?v=G36GL9v7UeM" TargetMode="External"/><Relationship Id="rId6" Type="http://schemas.openxmlformats.org/officeDocument/2006/relationships/image" Target="../media/image9.jpg"/><Relationship Id="rId7" Type="http://schemas.openxmlformats.org/officeDocument/2006/relationships/hyperlink" Target="https://campus.recit.qc.ca/course/view.php?id=58" TargetMode="External"/><Relationship Id="rId8" Type="http://schemas.openxmlformats.org/officeDocument/2006/relationships/hyperlink" Target="https://campus.recit.qc.ca/course/view.php?id=58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hyperlink" Target="https://docs.google.com/presentation/d/11fM3o538uwdriLugh6PPzNU8CX1Ax1sQ3DontF21r94/edit#slide=id.p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presentation/d/e/2PACX-1vRPldZ2ZLR4rP5CVusrBGe2x4SUUamj4wfcfZMdbBP9BnMNJ_BPZ9OUzlRmMHAwdfdDJaUrFIREUtbu/pub?start=true&amp;loop=false&amp;delayms=60000&amp;slide=id.g1efb4782f2_0_0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technext.fr/wp-content/themes/twentyeleven/images/OZOCODES.pdf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files.ozobot.com/stem-education/ozobot-ozocodes-reference.pdf" TargetMode="External"/><Relationship Id="rId4" Type="http://schemas.openxmlformats.org/officeDocument/2006/relationships/hyperlink" Target="https://files.ozobot.com/stem-education/ozobot-ozocodes-reference.pdf" TargetMode="External"/><Relationship Id="rId9" Type="http://schemas.openxmlformats.org/officeDocument/2006/relationships/image" Target="../media/image13.png"/><Relationship Id="rId5" Type="http://schemas.openxmlformats.org/officeDocument/2006/relationships/hyperlink" Target="https://files.ozobot.com/stem-education/ozobot-ozocodes-reference.pdf" TargetMode="External"/><Relationship Id="rId6" Type="http://schemas.openxmlformats.org/officeDocument/2006/relationships/hyperlink" Target="https://files.ozobot.com/stem-education/ozobot-ozocodes-reference.pdf" TargetMode="External"/><Relationship Id="rId7" Type="http://schemas.openxmlformats.org/officeDocument/2006/relationships/image" Target="../media/image15.png"/><Relationship Id="rId8" Type="http://schemas.openxmlformats.org/officeDocument/2006/relationships/hyperlink" Target="https://www.technext.fr/wp-content/themes/twentyeleven/images/OZOCODES.pd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KcmA-LaS8Wc" TargetMode="External"/><Relationship Id="rId4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dK0Bv-W6PDI" TargetMode="External"/><Relationship Id="rId4" Type="http://schemas.openxmlformats.org/officeDocument/2006/relationships/image" Target="../media/image16.jpg"/><Relationship Id="rId5" Type="http://schemas.openxmlformats.org/officeDocument/2006/relationships/image" Target="../media/image20.png"/><Relationship Id="rId6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ampus.recit.qc.ca/pluginfile.php/4379/mod_label/intro/26%20fiches%20dactivit%C3%A9s.pdf" TargetMode="External"/><Relationship Id="rId4" Type="http://schemas.openxmlformats.org/officeDocument/2006/relationships/hyperlink" Target="https://campus.recit.qc.ca/pluginfile.php/4379/mod_label/intro/__ActivityPages_Master_v14.pdf" TargetMode="External"/><Relationship Id="rId5" Type="http://schemas.openxmlformats.org/officeDocument/2006/relationships/hyperlink" Target="https://play.ozobot.com/print/ozobot-evo-experience-pack.pdf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jpg"/><Relationship Id="rId4" Type="http://schemas.openxmlformats.org/officeDocument/2006/relationships/image" Target="../media/image18.png"/><Relationship Id="rId5" Type="http://schemas.openxmlformats.org/officeDocument/2006/relationships/hyperlink" Target="https://drive.google.com/drive/folders/1pxwh6MwPp9eZABzMR_mjK0D30r34nnDV?usp=sharing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rive.google.com/drive/folders/15b-YlITjoDzycVMxDIrylJQ9-UbtRgiH" TargetMode="External"/><Relationship Id="rId4" Type="http://schemas.openxmlformats.org/officeDocument/2006/relationships/hyperlink" Target="http://www.youtube.com/watch?v=Ui0kQtf2t2A" TargetMode="External"/><Relationship Id="rId5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itunes.apple.com/us/app/ozobot/id910831867?mt=8" TargetMode="External"/><Relationship Id="rId4" Type="http://schemas.openxmlformats.org/officeDocument/2006/relationships/hyperlink" Target="https://play.google.com/store/apps/details?id=com.evollve.ozobot&amp;hl=fr" TargetMode="External"/><Relationship Id="rId5" Type="http://schemas.openxmlformats.org/officeDocument/2006/relationships/image" Target="../media/image37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ozoblockly.com/editor?lang=en&amp;robot=bit&amp;mode=1" TargetMode="External"/><Relationship Id="rId4" Type="http://schemas.openxmlformats.org/officeDocument/2006/relationships/image" Target="../media/image30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docs.google.com/document/d/13yGQUNRC23t5w3yNG4_Byh73_iFN3gSCSEyc11enZso/edit?usp=sharing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36.pn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pedagogie.ac-aix-marseille.fr/upload/docs/application/pdf/2017-01/atelier2_ozobot.pdf" TargetMode="External"/><Relationship Id="rId10" Type="http://schemas.openxmlformats.org/officeDocument/2006/relationships/hyperlink" Target="http://www.reseau-canope.fr/atelier-yvelines/spip.php?article1309" TargetMode="External"/><Relationship Id="rId13" Type="http://schemas.openxmlformats.org/officeDocument/2006/relationships/hyperlink" Target="http://www4.ac-nancy-metz.fr/numerique55/IMG/pdf/utilisation_du_robot_ozobot_en_cycle_3ver2.pdf" TargetMode="External"/><Relationship Id="rId12" Type="http://schemas.openxmlformats.org/officeDocument/2006/relationships/hyperlink" Target="http://www4.ac-nancy-metz.fr/numerique55/IMG/pdf/utilisation_du_robot_ozobot_en_cycle_3ver2.pdf" TargetMode="External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ozobot.fr/wp-content/uploads/2016/10/Guide-Rapide-Ozobot_F.pdf" TargetMode="External"/><Relationship Id="rId4" Type="http://schemas.openxmlformats.org/officeDocument/2006/relationships/image" Target="../media/image24.png"/><Relationship Id="rId9" Type="http://schemas.openxmlformats.org/officeDocument/2006/relationships/hyperlink" Target="https://www.robot-advance.com/lienpdf-ozobot-guide-complet-d-utilisation-du-robot-educatif-en-classe.pdf" TargetMode="External"/><Relationship Id="rId15" Type="http://schemas.openxmlformats.org/officeDocument/2006/relationships/hyperlink" Target="https://play.google.com/store/apps/details?id=com.evollve.evo" TargetMode="External"/><Relationship Id="rId14" Type="http://schemas.openxmlformats.org/officeDocument/2006/relationships/hyperlink" Target="https://itunes.apple.com/us/app/evo-by-ozobot/id1145978152?mt=8" TargetMode="External"/><Relationship Id="rId17" Type="http://schemas.openxmlformats.org/officeDocument/2006/relationships/hyperlink" Target="https://play.google.com/store/apps/details?id=com.evollve.ozogroove" TargetMode="External"/><Relationship Id="rId16" Type="http://schemas.openxmlformats.org/officeDocument/2006/relationships/hyperlink" Target="https://itunes.apple.com/us/app/ozogroove/id940252800?mt=8" TargetMode="External"/><Relationship Id="rId5" Type="http://schemas.openxmlformats.org/officeDocument/2006/relationships/hyperlink" Target="https://ozobot.com/play" TargetMode="External"/><Relationship Id="rId6" Type="http://schemas.openxmlformats.org/officeDocument/2006/relationships/hyperlink" Target="https://ozobot.com/stem-education/webinars-and-professional-development" TargetMode="External"/><Relationship Id="rId7" Type="http://schemas.openxmlformats.org/officeDocument/2006/relationships/hyperlink" Target="https://games.ozoblockly.com/?lang=en" TargetMode="External"/><Relationship Id="rId8" Type="http://schemas.openxmlformats.org/officeDocument/2006/relationships/hyperlink" Target="https://www.robot-advance.com/lienpdf-ozobot-guide-complet-d-utilisation-du-robot-educatif-en-classe.pdf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monurl.ca/ozvivretonhistoire" TargetMode="External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 rotWithShape="1">
          <a:blip r:embed="rId3">
            <a:alphaModFix/>
          </a:blip>
          <a:srcRect b="26655" l="0" r="0" t="26655"/>
          <a:stretch/>
        </p:blipFill>
        <p:spPr>
          <a:xfrm>
            <a:off x="25" y="11280"/>
            <a:ext cx="9143982" cy="3201930"/>
          </a:xfrm>
          <a:prstGeom prst="flowChartDocument">
            <a:avLst/>
          </a:prstGeom>
          <a:noFill/>
          <a:ln>
            <a:noFill/>
          </a:ln>
        </p:spPr>
      </p:pic>
      <p:sp>
        <p:nvSpPr>
          <p:cNvPr id="120" name="Google Shape;120;p26"/>
          <p:cNvSpPr txBox="1"/>
          <p:nvPr>
            <p:ph type="ctrTitle"/>
          </p:nvPr>
        </p:nvSpPr>
        <p:spPr>
          <a:xfrm>
            <a:off x="311700" y="3309200"/>
            <a:ext cx="8097600" cy="10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Initiation à O</a:t>
            </a: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zobot 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Bad Script"/>
                <a:ea typeface="Bad Script"/>
                <a:cs typeface="Bad Script"/>
                <a:sym typeface="Bad Script"/>
              </a:rPr>
              <a:t>Nancy Brouillette, Commission scolaire de l’Énergie</a:t>
            </a:r>
            <a:endParaRPr sz="2400"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121" name="Google Shape;121;p26"/>
          <p:cNvSpPr txBox="1"/>
          <p:nvPr/>
        </p:nvSpPr>
        <p:spPr>
          <a:xfrm>
            <a:off x="6707400" y="4302412"/>
            <a:ext cx="23604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u="sng">
                <a:solidFill>
                  <a:srgbClr val="FFFF00"/>
                </a:solid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Ozobot</a:t>
            </a:r>
            <a:r>
              <a:rPr i="1" lang="fr-CA" u="sng">
                <a:solidFill>
                  <a:srgbClr val="FFFF00"/>
                </a:solidFill>
                <a:latin typeface="Didact Gothic"/>
                <a:ea typeface="Didact Gothic"/>
                <a:cs typeface="Didact Gothic"/>
                <a:sym typeface="Didact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, un petit tour rapide</a:t>
            </a:r>
            <a:r>
              <a:rPr lang="fr-CA" u="sng"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  <a:hlinkClick r:id="rId6"/>
              </a:rPr>
              <a:t> Présentation dans Atelier robotique tronc commun</a:t>
            </a:r>
            <a:r>
              <a:rPr lang="fr-CA"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>
              <a:solidFill>
                <a:srgbClr val="4A86E8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22" name="Google Shape;12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70110" y="2975838"/>
            <a:ext cx="1676700" cy="943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3" name="Google Shape;123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77774" y="3285999"/>
            <a:ext cx="948141" cy="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27"/>
          <p:cNvGrpSpPr/>
          <p:nvPr/>
        </p:nvGrpSpPr>
        <p:grpSpPr>
          <a:xfrm>
            <a:off x="1750276" y="855099"/>
            <a:ext cx="5820649" cy="3558826"/>
            <a:chOff x="1750276" y="855099"/>
            <a:chExt cx="5820649" cy="3558826"/>
          </a:xfrm>
        </p:grpSpPr>
        <p:sp>
          <p:nvSpPr>
            <p:cNvPr id="129" name="Google Shape;129;p27"/>
            <p:cNvSpPr/>
            <p:nvPr/>
          </p:nvSpPr>
          <p:spPr>
            <a:xfrm>
              <a:off x="1750276" y="855099"/>
              <a:ext cx="4861500" cy="28749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0" name="Google Shape;130;p27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07680" y="1564709"/>
              <a:ext cx="4186391" cy="13862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27"/>
            <p:cNvSpPr txBox="1"/>
            <p:nvPr/>
          </p:nvSpPr>
          <p:spPr>
            <a:xfrm>
              <a:off x="2062915" y="2869818"/>
              <a:ext cx="4186459" cy="6727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800" u="sng">
                  <a:solidFill>
                    <a:schemeClr val="hlink"/>
                  </a:solidFill>
                  <a:latin typeface="Didact Gothic"/>
                  <a:ea typeface="Didact Gothic"/>
                  <a:cs typeface="Didact Gothic"/>
                  <a:sym typeface="Didact Gothic"/>
                  <a:hlinkClick r:id="rId5"/>
                </a:rPr>
                <a:t>Autoformation sur Campus RÉCIT</a:t>
              </a:r>
              <a:endParaRPr sz="1800">
                <a:latin typeface="Didact Gothic"/>
                <a:ea typeface="Didact Gothic"/>
                <a:cs typeface="Didact Gothic"/>
                <a:sym typeface="Didact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2" name="Google Shape;132;p27"/>
            <p:cNvPicPr preferRelativeResize="0"/>
            <p:nvPr/>
          </p:nvPicPr>
          <p:blipFill rotWithShape="1">
            <a:blip r:embed="rId6">
              <a:alphaModFix/>
            </a:blip>
            <a:srcRect b="0" l="30065" r="0" t="0"/>
            <a:stretch/>
          </p:blipFill>
          <p:spPr>
            <a:xfrm>
              <a:off x="6038225" y="2869825"/>
              <a:ext cx="1532700" cy="15441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33" name="Google Shape;133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922538" y="1214411"/>
              <a:ext cx="4467225" cy="5905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>
            <p:ph type="title"/>
          </p:nvPr>
        </p:nvSpPr>
        <p:spPr>
          <a:xfrm>
            <a:off x="692700" y="445025"/>
            <a:ext cx="424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Plan de l’atelier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139" name="Google Shape;139;p28"/>
          <p:cNvSpPr txBox="1"/>
          <p:nvPr>
            <p:ph idx="1" type="body"/>
          </p:nvPr>
        </p:nvSpPr>
        <p:spPr>
          <a:xfrm>
            <a:off x="692700" y="1152475"/>
            <a:ext cx="600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idact Gothic"/>
              <a:buAutoNum type="arabicPeriod"/>
            </a:pPr>
            <a:r>
              <a:rPr lang="fr-CA" sz="240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Présentation du robot </a:t>
            </a:r>
            <a:endParaRPr sz="240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idact Gothic"/>
              <a:buAutoNum type="arabicPeriod"/>
            </a:pPr>
            <a:r>
              <a:rPr lang="fr-CA" sz="240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Programmer Ozobot:</a:t>
            </a:r>
            <a:endParaRPr sz="240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oogaloo"/>
              <a:buChar char="○"/>
            </a:pPr>
            <a:r>
              <a:rPr lang="fr-CA" sz="24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Avec des codes de couleurs sur papier</a:t>
            </a:r>
            <a:endParaRPr sz="2400">
              <a:solidFill>
                <a:srgbClr val="000000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oogaloo"/>
              <a:buChar char="○"/>
            </a:pPr>
            <a:r>
              <a:rPr lang="fr-CA" sz="24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A</a:t>
            </a:r>
            <a:r>
              <a:rPr lang="fr-CA" sz="24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vec des codes de couleurs sur tablette</a:t>
            </a:r>
            <a:endParaRPr sz="2400">
              <a:solidFill>
                <a:srgbClr val="000000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oogaloo"/>
              <a:buChar char="○"/>
            </a:pPr>
            <a:r>
              <a:rPr lang="fr-CA" sz="24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A</a:t>
            </a:r>
            <a:r>
              <a:rPr lang="fr-CA" sz="2400">
                <a:solidFill>
                  <a:srgbClr val="000000"/>
                </a:solidFill>
                <a:latin typeface="Boogaloo"/>
                <a:ea typeface="Boogaloo"/>
                <a:cs typeface="Boogaloo"/>
                <a:sym typeface="Boogaloo"/>
              </a:rPr>
              <a:t>vec des blocs</a:t>
            </a:r>
            <a:endParaRPr sz="2400">
              <a:solidFill>
                <a:srgbClr val="000000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idact Gothic"/>
              <a:buAutoNum type="arabicPeriod"/>
            </a:pPr>
            <a:r>
              <a:rPr lang="fr-CA" sz="240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Quelques ressources intéressantes</a:t>
            </a:r>
            <a:endParaRPr sz="240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40" name="Google Shape;140;p28"/>
          <p:cNvPicPr preferRelativeResize="0"/>
          <p:nvPr/>
        </p:nvPicPr>
        <p:blipFill rotWithShape="1">
          <a:blip r:embed="rId3">
            <a:alphaModFix/>
          </a:blip>
          <a:srcRect b="22245" l="24550" r="19064" t="11332"/>
          <a:stretch/>
        </p:blipFill>
        <p:spPr>
          <a:xfrm>
            <a:off x="6586025" y="445025"/>
            <a:ext cx="2176800" cy="1923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1" name="Google Shape;141;p28"/>
          <p:cNvPicPr preferRelativeResize="0"/>
          <p:nvPr/>
        </p:nvPicPr>
        <p:blipFill rotWithShape="1">
          <a:blip r:embed="rId4">
            <a:alphaModFix/>
          </a:blip>
          <a:srcRect b="0" l="3413" r="11683" t="0"/>
          <a:stretch/>
        </p:blipFill>
        <p:spPr>
          <a:xfrm>
            <a:off x="6573125" y="2557800"/>
            <a:ext cx="2265900" cy="200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42" name="Google Shape;142;p28"/>
          <p:cNvSpPr/>
          <p:nvPr/>
        </p:nvSpPr>
        <p:spPr>
          <a:xfrm>
            <a:off x="3223077" y="2887350"/>
            <a:ext cx="2927664" cy="980316"/>
          </a:xfrm>
          <a:prstGeom prst="irregularSeal2">
            <a:avLst/>
          </a:prstGeom>
          <a:solidFill>
            <a:srgbClr val="FFFF00"/>
          </a:solidFill>
          <a:ln cap="flat" cmpd="sng" w="19050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Boogaloo"/>
                <a:ea typeface="Boogaloo"/>
                <a:cs typeface="Boogaloo"/>
                <a:sym typeface="Boogaloo"/>
              </a:rPr>
              <a:t>Exploration!</a:t>
            </a:r>
            <a:endParaRPr sz="1800"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idx="1" type="body"/>
          </p:nvPr>
        </p:nvSpPr>
        <p:spPr>
          <a:xfrm>
            <a:off x="4471350" y="1838275"/>
            <a:ext cx="3857700" cy="7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AutoNum type="arabicPeriod"/>
            </a:pP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Présentation du robot </a:t>
            </a:r>
            <a:endParaRPr sz="30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pic>
        <p:nvPicPr>
          <p:cNvPr id="148" name="Google Shape;1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52400"/>
            <a:ext cx="3629100" cy="4838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49" name="Google Shape;149;p29"/>
          <p:cNvSpPr/>
          <p:nvPr/>
        </p:nvSpPr>
        <p:spPr>
          <a:xfrm>
            <a:off x="33625" y="0"/>
            <a:ext cx="701182" cy="1406279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50" name="Google Shape;150;p29"/>
          <p:cNvSpPr/>
          <p:nvPr/>
        </p:nvSpPr>
        <p:spPr>
          <a:xfrm rot="-10376081">
            <a:off x="8256726" y="1452068"/>
            <a:ext cx="1036018" cy="3777372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0" title="Présentation d'Ozob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350" y="419100"/>
            <a:ext cx="4114800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0" title="Nom et fonctions des pièce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4400" y="419100"/>
            <a:ext cx="4114800" cy="3086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30"/>
          <p:cNvGrpSpPr/>
          <p:nvPr/>
        </p:nvGrpSpPr>
        <p:grpSpPr>
          <a:xfrm>
            <a:off x="6115425" y="3657600"/>
            <a:ext cx="2813775" cy="1373538"/>
            <a:chOff x="6254025" y="3726125"/>
            <a:chExt cx="2813775" cy="1373538"/>
          </a:xfrm>
        </p:grpSpPr>
        <p:sp>
          <p:nvSpPr>
            <p:cNvPr id="158" name="Google Shape;158;p30"/>
            <p:cNvSpPr/>
            <p:nvPr/>
          </p:nvSpPr>
          <p:spPr>
            <a:xfrm>
              <a:off x="6254025" y="3726125"/>
              <a:ext cx="2498700" cy="1052100"/>
            </a:xfrm>
            <a:prstGeom prst="roundRect">
              <a:avLst>
                <a:gd fmla="val 16667" name="adj"/>
              </a:avLst>
            </a:pr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800" u="sng">
                  <a:highlight>
                    <a:srgbClr val="FFFF00"/>
                  </a:highlight>
                  <a:latin typeface="Lily Script One"/>
                  <a:ea typeface="Lily Script One"/>
                  <a:cs typeface="Lily Script One"/>
                  <a:sym typeface="Lily Script One"/>
                  <a:hlinkClick r:id="rId7"/>
                </a:rPr>
                <a:t>Autoformation </a:t>
              </a:r>
              <a:endParaRPr sz="1800">
                <a:highlight>
                  <a:srgbClr val="FFFF00"/>
                </a:highlight>
                <a:latin typeface="Lily Script One"/>
                <a:ea typeface="Lily Script One"/>
                <a:cs typeface="Lily Script One"/>
                <a:sym typeface="Lily Script On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800" u="sng">
                  <a:highlight>
                    <a:srgbClr val="FFFF00"/>
                  </a:highlight>
                  <a:latin typeface="Lily Script One"/>
                  <a:ea typeface="Lily Script One"/>
                  <a:cs typeface="Lily Script One"/>
                  <a:sym typeface="Lily Script One"/>
                  <a:hlinkClick r:id="rId8"/>
                </a:rPr>
                <a:t>Ozobot</a:t>
              </a:r>
              <a:endParaRPr sz="1800">
                <a:highlight>
                  <a:srgbClr val="FFFF00"/>
                </a:highlight>
                <a:latin typeface="Lily Script One"/>
                <a:ea typeface="Lily Script One"/>
                <a:cs typeface="Lily Script One"/>
                <a:sym typeface="Lily Script One"/>
              </a:endParaRPr>
            </a:p>
          </p:txBody>
        </p:sp>
        <p:pic>
          <p:nvPicPr>
            <p:cNvPr id="159" name="Google Shape;159;p30"/>
            <p:cNvPicPr preferRelativeResize="0"/>
            <p:nvPr/>
          </p:nvPicPr>
          <p:blipFill rotWithShape="1">
            <a:blip r:embed="rId9">
              <a:alphaModFix/>
            </a:blip>
            <a:srcRect b="0" l="30065" r="0" t="0"/>
            <a:stretch/>
          </p:blipFill>
          <p:spPr>
            <a:xfrm>
              <a:off x="7848000" y="3939863"/>
              <a:ext cx="1219800" cy="11598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1"/>
          <p:cNvPicPr preferRelativeResize="0"/>
          <p:nvPr/>
        </p:nvPicPr>
        <p:blipFill rotWithShape="1">
          <a:blip r:embed="rId3">
            <a:alphaModFix/>
          </a:blip>
          <a:srcRect b="26655" l="0" r="0" t="26655"/>
          <a:stretch/>
        </p:blipFill>
        <p:spPr>
          <a:xfrm>
            <a:off x="25" y="11280"/>
            <a:ext cx="9143982" cy="3201930"/>
          </a:xfrm>
          <a:prstGeom prst="flowChartDocument">
            <a:avLst/>
          </a:prstGeom>
          <a:noFill/>
          <a:ln>
            <a:noFill/>
          </a:ln>
        </p:spPr>
      </p:pic>
      <p:sp>
        <p:nvSpPr>
          <p:cNvPr id="165" name="Google Shape;165;p31"/>
          <p:cNvSpPr txBox="1"/>
          <p:nvPr>
            <p:ph type="ctrTitle"/>
          </p:nvPr>
        </p:nvSpPr>
        <p:spPr>
          <a:xfrm>
            <a:off x="1342950" y="3537800"/>
            <a:ext cx="7066200" cy="10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Caractéristiques d’Ozobot</a:t>
            </a:r>
            <a:endParaRPr u="sng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66" name="Google Shape;166;p31"/>
          <p:cNvSpPr/>
          <p:nvPr/>
        </p:nvSpPr>
        <p:spPr>
          <a:xfrm>
            <a:off x="241650" y="3331850"/>
            <a:ext cx="1101300" cy="100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idact Gothic"/>
                <a:ea typeface="Didact Gothic"/>
                <a:cs typeface="Didact Gothic"/>
                <a:sym typeface="Didact Gothic"/>
              </a:rPr>
              <a:t>Cliquez ici </a:t>
            </a:r>
            <a:endParaRPr sz="12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>
            <a:hlinkClick r:id="rId3"/>
          </p:cNvPr>
          <p:cNvSpPr txBox="1"/>
          <p:nvPr>
            <p:ph type="ctrTitle"/>
          </p:nvPr>
        </p:nvSpPr>
        <p:spPr>
          <a:xfrm>
            <a:off x="2279800" y="1498325"/>
            <a:ext cx="4680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4800" u="sng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Recharge d’Ozobot</a:t>
            </a:r>
            <a:endParaRPr sz="4800" u="sng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pic>
        <p:nvPicPr>
          <p:cNvPr id="172" name="Google Shape;17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6638" y="2521450"/>
            <a:ext cx="2038725" cy="22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2"/>
          <p:cNvSpPr/>
          <p:nvPr/>
        </p:nvSpPr>
        <p:spPr>
          <a:xfrm>
            <a:off x="1178500" y="1498325"/>
            <a:ext cx="1101300" cy="100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idact Gothic"/>
                <a:ea typeface="Didact Gothic"/>
                <a:cs typeface="Didact Gothic"/>
                <a:sym typeface="Didact Gothic"/>
              </a:rPr>
              <a:t>Cliquez ici </a:t>
            </a:r>
            <a:endParaRPr sz="12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idx="1" type="body"/>
          </p:nvPr>
        </p:nvSpPr>
        <p:spPr>
          <a:xfrm>
            <a:off x="4238700" y="1838275"/>
            <a:ext cx="4175700" cy="7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2. P</a:t>
            </a: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rogrammation par codes de couleurs sur papier </a:t>
            </a:r>
            <a:endParaRPr sz="30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79" name="Google Shape;179;p33"/>
          <p:cNvSpPr/>
          <p:nvPr/>
        </p:nvSpPr>
        <p:spPr>
          <a:xfrm>
            <a:off x="33625" y="0"/>
            <a:ext cx="701182" cy="1406279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80" name="Google Shape;180;p33"/>
          <p:cNvSpPr/>
          <p:nvPr/>
        </p:nvSpPr>
        <p:spPr>
          <a:xfrm rot="-10376081">
            <a:off x="8256726" y="1452068"/>
            <a:ext cx="1036018" cy="3777372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pic>
        <p:nvPicPr>
          <p:cNvPr id="181" name="Google Shape;181;p33"/>
          <p:cNvPicPr preferRelativeResize="0"/>
          <p:nvPr/>
        </p:nvPicPr>
        <p:blipFill rotWithShape="1">
          <a:blip r:embed="rId3">
            <a:alphaModFix/>
          </a:blip>
          <a:srcRect b="0" l="3176" r="0" t="0"/>
          <a:stretch/>
        </p:blipFill>
        <p:spPr>
          <a:xfrm>
            <a:off x="947900" y="452707"/>
            <a:ext cx="3077700" cy="423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Des codes de couleurs</a:t>
            </a:r>
            <a:r>
              <a:rPr lang="fr-CA"/>
              <a:t> </a:t>
            </a:r>
            <a:endParaRPr/>
          </a:p>
        </p:txBody>
      </p:sp>
      <p:sp>
        <p:nvSpPr>
          <p:cNvPr id="187" name="Google Shape;187;p34"/>
          <p:cNvSpPr txBox="1"/>
          <p:nvPr/>
        </p:nvSpPr>
        <p:spPr>
          <a:xfrm>
            <a:off x="4991475" y="4182275"/>
            <a:ext cx="21828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 u="sng"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  <a:hlinkClick r:id="rId3"/>
              </a:rPr>
              <a:t>Anglais (</a:t>
            </a:r>
            <a:r>
              <a:rPr i="1" lang="fr-CA" sz="1000" u="sng"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  <a:hlinkClick r:id="rId4"/>
              </a:rPr>
              <a:t>basic </a:t>
            </a:r>
            <a:r>
              <a:rPr lang="fr-CA" sz="1000" u="sng"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  <a:hlinkClick r:id="rId5"/>
              </a:rPr>
              <a:t>et complet) </a:t>
            </a:r>
            <a:endParaRPr sz="1000">
              <a:solidFill>
                <a:srgbClr val="595959"/>
              </a:solidFill>
            </a:endParaRPr>
          </a:p>
        </p:txBody>
      </p:sp>
      <p:pic>
        <p:nvPicPr>
          <p:cNvPr id="188" name="Google Shape;188;p3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5059" y="1340025"/>
            <a:ext cx="3615691" cy="280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7899" y="1363869"/>
            <a:ext cx="3954324" cy="280715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4"/>
          <p:cNvSpPr txBox="1"/>
          <p:nvPr/>
        </p:nvSpPr>
        <p:spPr>
          <a:xfrm>
            <a:off x="377347" y="4194225"/>
            <a:ext cx="38940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 u="sng"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  <a:hlinkClick r:id="rId10"/>
              </a:rPr>
              <a:t>Français</a:t>
            </a:r>
            <a:r>
              <a:rPr lang="fr-CA" sz="100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 -</a:t>
            </a:r>
            <a:r>
              <a:rPr lang="fr-CA" sz="1000"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fr-CA" sz="1000">
                <a:solidFill>
                  <a:srgbClr val="FF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Il y a une erreur dans les codes TOURNE SUR LUI-MÊME RAPIDEMENT et TOURNE SUR LUI-MÊME LENTEMENT. Nous allons aviser l’organisme qui a produit cette fiche, puis une fois corrigée, la mettre à jour dans la documentation. </a:t>
            </a:r>
            <a:endParaRPr sz="1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Pour calibrer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pic>
        <p:nvPicPr>
          <p:cNvPr id="196" name="Google Shape;196;p35" title="Calibrer Ozobot sur papi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701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Pour tracer les lignes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pic>
        <p:nvPicPr>
          <p:cNvPr id="202" name="Google Shape;202;p36" title="Tracer des lignes pour faire voyager Ozob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4150" y="1165450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9475" y="1165450"/>
            <a:ext cx="2525276" cy="165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9475" y="2998925"/>
            <a:ext cx="2537598" cy="15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solidFill>
                  <a:srgbClr val="373A3C"/>
                </a:solidFill>
                <a:latin typeface="Ubuntu"/>
                <a:ea typeface="Ubuntu"/>
                <a:cs typeface="Ubuntu"/>
                <a:sym typeface="Ubuntu"/>
              </a:rPr>
              <a:t>Fiches d’activités </a:t>
            </a:r>
            <a:endParaRPr b="1" sz="3000"/>
          </a:p>
        </p:txBody>
      </p:sp>
      <p:sp>
        <p:nvSpPr>
          <p:cNvPr id="210" name="Google Shape;210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373A3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558800" rtl="0" algn="l">
              <a:spcBef>
                <a:spcPts val="0"/>
              </a:spcBef>
              <a:spcAft>
                <a:spcPts val="0"/>
              </a:spcAft>
              <a:buClr>
                <a:srgbClr val="373A3C"/>
              </a:buClr>
              <a:buSzPts val="2400"/>
              <a:buFont typeface="Ubuntu"/>
              <a:buChar char="●"/>
            </a:pPr>
            <a:r>
              <a:rPr lang="fr-CA" sz="2400">
                <a:solidFill>
                  <a:srgbClr val="373A3C"/>
                </a:solidFill>
                <a:latin typeface="Ubuntu"/>
                <a:ea typeface="Ubuntu"/>
                <a:cs typeface="Ubuntu"/>
                <a:sym typeface="Ubuntu"/>
              </a:rPr>
              <a:t>Fournies avec Ozobot Bit </a:t>
            </a:r>
            <a:r>
              <a:rPr lang="fr-CA" sz="2400" u="sng">
                <a:solidFill>
                  <a:srgbClr val="317CF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 français</a:t>
            </a:r>
            <a:r>
              <a:rPr lang="fr-CA" sz="2400">
                <a:solidFill>
                  <a:srgbClr val="373A3C"/>
                </a:solidFill>
                <a:latin typeface="Ubuntu"/>
                <a:ea typeface="Ubuntu"/>
                <a:cs typeface="Ubuntu"/>
                <a:sym typeface="Ubuntu"/>
              </a:rPr>
              <a:t> et </a:t>
            </a:r>
            <a:r>
              <a:rPr lang="fr-CA" sz="2400" u="sng">
                <a:solidFill>
                  <a:srgbClr val="317C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 anglais</a:t>
            </a:r>
            <a:r>
              <a:rPr lang="fr-CA" sz="2400">
                <a:solidFill>
                  <a:srgbClr val="373A3C"/>
                </a:solidFill>
                <a:latin typeface="Ubuntu"/>
                <a:ea typeface="Ubuntu"/>
                <a:cs typeface="Ubuntu"/>
                <a:sym typeface="Ubuntu"/>
              </a:rPr>
              <a:t>; </a:t>
            </a:r>
            <a:endParaRPr sz="2400">
              <a:solidFill>
                <a:srgbClr val="373A3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558800" rtl="0" algn="l">
              <a:spcBef>
                <a:spcPts val="0"/>
              </a:spcBef>
              <a:spcAft>
                <a:spcPts val="0"/>
              </a:spcAft>
              <a:buClr>
                <a:srgbClr val="373A3C"/>
              </a:buClr>
              <a:buSzPts val="2400"/>
              <a:buFont typeface="Ubuntu"/>
              <a:buChar char="●"/>
            </a:pPr>
            <a:r>
              <a:rPr lang="fr-CA" sz="2400">
                <a:solidFill>
                  <a:srgbClr val="373A3C"/>
                </a:solidFill>
                <a:latin typeface="Ubuntu"/>
                <a:ea typeface="Ubuntu"/>
                <a:cs typeface="Ubuntu"/>
                <a:sym typeface="Ubuntu"/>
              </a:rPr>
              <a:t>Fournies avec Ozobot Evo </a:t>
            </a:r>
            <a:r>
              <a:rPr lang="fr-CA" sz="2400" u="sng">
                <a:solidFill>
                  <a:srgbClr val="317C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 anglais</a:t>
            </a:r>
            <a:r>
              <a:rPr lang="fr-CA" sz="2400">
                <a:solidFill>
                  <a:srgbClr val="373A3C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400">
              <a:solidFill>
                <a:srgbClr val="373A3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"/>
          <p:cNvSpPr txBox="1"/>
          <p:nvPr>
            <p:ph type="title"/>
          </p:nvPr>
        </p:nvSpPr>
        <p:spPr>
          <a:xfrm>
            <a:off x="569875" y="445025"/>
            <a:ext cx="826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Activités pédagogiques 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Ozobot en forêt</a:t>
            </a:r>
            <a:endParaRPr>
              <a:solidFill>
                <a:srgbClr val="0000FF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216" name="Google Shape;21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3175" y="1710197"/>
            <a:ext cx="3645798" cy="273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1350" y="1797875"/>
            <a:ext cx="2222465" cy="273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8"/>
          <p:cNvSpPr txBox="1"/>
          <p:nvPr/>
        </p:nvSpPr>
        <p:spPr>
          <a:xfrm>
            <a:off x="5851362" y="4615013"/>
            <a:ext cx="30000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0069BF"/>
                </a:solidFill>
                <a:highlight>
                  <a:srgbClr val="FFFFFF"/>
                </a:highlight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Documents pour réaliser cette activité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569875" y="445025"/>
            <a:ext cx="826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Activités pédagogiques 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Ozopirate - Un livre dont Ozobot est le héros</a:t>
            </a:r>
            <a:endParaRPr>
              <a:solidFill>
                <a:srgbClr val="0000FF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224" name="Google Shape;224;p39"/>
          <p:cNvSpPr txBox="1"/>
          <p:nvPr/>
        </p:nvSpPr>
        <p:spPr>
          <a:xfrm>
            <a:off x="5329950" y="4641775"/>
            <a:ext cx="3000000" cy="3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0069BF"/>
                </a:solid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Documents en soutien à cette activité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25" name="Google Shape;225;p39" title="Ozopirat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725" y="15196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0"/>
          <p:cNvSpPr txBox="1"/>
          <p:nvPr>
            <p:ph type="title"/>
          </p:nvPr>
        </p:nvSpPr>
        <p:spPr>
          <a:xfrm>
            <a:off x="569875" y="445025"/>
            <a:ext cx="826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Activités pédagogiques 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Ozobot dans son quartier</a:t>
            </a:r>
            <a:endParaRPr>
              <a:solidFill>
                <a:srgbClr val="0000FF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231" name="Google Shape;23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4400" y="1519650"/>
            <a:ext cx="4444175" cy="333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4238700" y="1838275"/>
            <a:ext cx="4175700" cy="7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3</a:t>
            </a: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. Programmation par codes de couleurs sur tablette </a:t>
            </a:r>
            <a:endParaRPr sz="30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237" name="Google Shape;237;p41"/>
          <p:cNvSpPr/>
          <p:nvPr/>
        </p:nvSpPr>
        <p:spPr>
          <a:xfrm>
            <a:off x="33625" y="0"/>
            <a:ext cx="701182" cy="1406279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238" name="Google Shape;238;p41"/>
          <p:cNvSpPr/>
          <p:nvPr/>
        </p:nvSpPr>
        <p:spPr>
          <a:xfrm rot="-10376081">
            <a:off x="8256726" y="1452068"/>
            <a:ext cx="1036018" cy="3777372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pic>
        <p:nvPicPr>
          <p:cNvPr id="239" name="Google Shape;239;p41"/>
          <p:cNvPicPr preferRelativeResize="0"/>
          <p:nvPr/>
        </p:nvPicPr>
        <p:blipFill rotWithShape="1">
          <a:blip r:embed="rId3">
            <a:alphaModFix/>
          </a:blip>
          <a:srcRect b="0" l="14379" r="38862" t="0"/>
          <a:stretch/>
        </p:blipFill>
        <p:spPr>
          <a:xfrm>
            <a:off x="1210100" y="216875"/>
            <a:ext cx="2790900" cy="4476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2"/>
          <p:cNvSpPr txBox="1"/>
          <p:nvPr>
            <p:ph type="title"/>
          </p:nvPr>
        </p:nvSpPr>
        <p:spPr>
          <a:xfrm>
            <a:off x="544750" y="292625"/>
            <a:ext cx="5400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000000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l’application Ozobot</a:t>
            </a:r>
            <a:endParaRPr b="1">
              <a:solidFill>
                <a:srgbClr val="000000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sp>
        <p:nvSpPr>
          <p:cNvPr id="245" name="Google Shape;245;p42"/>
          <p:cNvSpPr txBox="1"/>
          <p:nvPr>
            <p:ph idx="1" type="body"/>
          </p:nvPr>
        </p:nvSpPr>
        <p:spPr>
          <a:xfrm>
            <a:off x="6190375" y="110275"/>
            <a:ext cx="2929200" cy="41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A87AD"/>
                </a:solidFill>
              </a:rPr>
              <a:t> </a:t>
            </a:r>
            <a:r>
              <a:rPr lang="fr-CA">
                <a:solidFill>
                  <a:srgbClr val="3A87AD"/>
                </a:solidFill>
                <a:latin typeface="Didact Gothic"/>
                <a:ea typeface="Didact Gothic"/>
                <a:cs typeface="Didact Gothic"/>
                <a:sym typeface="Didact Gothic"/>
              </a:rPr>
              <a:t>Sur </a:t>
            </a:r>
            <a:r>
              <a:rPr lang="fr-CA" u="sng">
                <a:solidFill>
                  <a:srgbClr val="317CFF"/>
                </a:solid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iTunes</a:t>
            </a:r>
            <a:r>
              <a:rPr lang="fr-CA">
                <a:solidFill>
                  <a:srgbClr val="3A87AD"/>
                </a:solidFill>
                <a:latin typeface="Didact Gothic"/>
                <a:ea typeface="Didact Gothic"/>
                <a:cs typeface="Didact Gothic"/>
                <a:sym typeface="Didact Gothic"/>
              </a:rPr>
              <a:t> et </a:t>
            </a:r>
            <a:r>
              <a:rPr lang="fr-CA" u="sng">
                <a:solidFill>
                  <a:srgbClr val="317CFF"/>
                </a:solid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Play</a:t>
            </a:r>
            <a:r>
              <a:rPr lang="fr-CA">
                <a:solidFill>
                  <a:srgbClr val="3A87AD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46" name="Google Shape;24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5925" y="1017725"/>
            <a:ext cx="2597417" cy="1948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5925" y="3071900"/>
            <a:ext cx="2597427" cy="194804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2"/>
          <p:cNvSpPr/>
          <p:nvPr/>
        </p:nvSpPr>
        <p:spPr>
          <a:xfrm>
            <a:off x="2709550" y="1356775"/>
            <a:ext cx="963300" cy="688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9" name="Google Shape;249;p42"/>
          <p:cNvGrpSpPr/>
          <p:nvPr/>
        </p:nvGrpSpPr>
        <p:grpSpPr>
          <a:xfrm>
            <a:off x="3542425" y="2118775"/>
            <a:ext cx="1065600" cy="770725"/>
            <a:chOff x="3390025" y="2118775"/>
            <a:chExt cx="1065600" cy="770725"/>
          </a:xfrm>
        </p:grpSpPr>
        <p:sp>
          <p:nvSpPr>
            <p:cNvPr id="250" name="Google Shape;250;p42"/>
            <p:cNvSpPr/>
            <p:nvPr/>
          </p:nvSpPr>
          <p:spPr>
            <a:xfrm>
              <a:off x="3390025" y="2118775"/>
              <a:ext cx="511500" cy="613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42"/>
            <p:cNvSpPr txBox="1"/>
            <p:nvPr/>
          </p:nvSpPr>
          <p:spPr>
            <a:xfrm>
              <a:off x="3492325" y="2685500"/>
              <a:ext cx="963300" cy="20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200">
                  <a:solidFill>
                    <a:srgbClr val="FF0000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Calibrage</a:t>
              </a:r>
              <a:endParaRPr sz="1200">
                <a:solidFill>
                  <a:srgbClr val="FF0000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52" name="Google Shape;252;p42"/>
          <p:cNvGrpSpPr/>
          <p:nvPr/>
        </p:nvGrpSpPr>
        <p:grpSpPr>
          <a:xfrm>
            <a:off x="4699572" y="3071888"/>
            <a:ext cx="2597427" cy="1948063"/>
            <a:chOff x="4547172" y="3071888"/>
            <a:chExt cx="2597427" cy="1948063"/>
          </a:xfrm>
        </p:grpSpPr>
        <p:pic>
          <p:nvPicPr>
            <p:cNvPr id="253" name="Google Shape;253;p4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547172" y="3071888"/>
              <a:ext cx="2597427" cy="19480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42"/>
            <p:cNvSpPr txBox="1"/>
            <p:nvPr/>
          </p:nvSpPr>
          <p:spPr>
            <a:xfrm>
              <a:off x="6159325" y="4590500"/>
              <a:ext cx="963300" cy="20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800">
                  <a:latin typeface="Didact Gothic"/>
                  <a:ea typeface="Didact Gothic"/>
                  <a:cs typeface="Didact Gothic"/>
                  <a:sym typeface="Didact Gothic"/>
                </a:rPr>
                <a:t>Défis</a:t>
              </a:r>
              <a:endParaRPr sz="1800"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55" name="Google Shape;255;p42"/>
          <p:cNvGrpSpPr/>
          <p:nvPr/>
        </p:nvGrpSpPr>
        <p:grpSpPr>
          <a:xfrm>
            <a:off x="4635325" y="971412"/>
            <a:ext cx="2617852" cy="1948090"/>
            <a:chOff x="4482925" y="971412"/>
            <a:chExt cx="2617852" cy="1948090"/>
          </a:xfrm>
        </p:grpSpPr>
        <p:pic>
          <p:nvPicPr>
            <p:cNvPr id="256" name="Google Shape;256;p4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503350" y="971412"/>
              <a:ext cx="2597427" cy="19480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42"/>
            <p:cNvSpPr txBox="1"/>
            <p:nvPr/>
          </p:nvSpPr>
          <p:spPr>
            <a:xfrm>
              <a:off x="4482925" y="1009100"/>
              <a:ext cx="1887900" cy="20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800">
                  <a:latin typeface="Didact Gothic"/>
                  <a:ea typeface="Didact Gothic"/>
                  <a:cs typeface="Didact Gothic"/>
                  <a:sym typeface="Didact Gothic"/>
                </a:rPr>
                <a:t>Dessins libres</a:t>
              </a:r>
              <a:endParaRPr sz="1800"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/>
          <p:nvPr>
            <p:ph idx="1" type="body"/>
          </p:nvPr>
        </p:nvSpPr>
        <p:spPr>
          <a:xfrm>
            <a:off x="4238700" y="1838275"/>
            <a:ext cx="4175700" cy="7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4</a:t>
            </a:r>
            <a:r>
              <a:rPr lang="fr-CA"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rPr>
              <a:t>. Programmation par codes de couleurs sur tablette </a:t>
            </a:r>
            <a:endParaRPr sz="30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263" name="Google Shape;263;p43"/>
          <p:cNvSpPr/>
          <p:nvPr/>
        </p:nvSpPr>
        <p:spPr>
          <a:xfrm>
            <a:off x="33625" y="0"/>
            <a:ext cx="701182" cy="1406279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264" name="Google Shape;264;p43"/>
          <p:cNvSpPr/>
          <p:nvPr/>
        </p:nvSpPr>
        <p:spPr>
          <a:xfrm rot="-10376081">
            <a:off x="8256726" y="1452068"/>
            <a:ext cx="1036018" cy="3777372"/>
          </a:xfrm>
          <a:custGeom>
            <a:rect b="b" l="l" r="r" t="t"/>
            <a:pathLst>
              <a:path extrusionOk="0" h="59626" w="41441">
                <a:moveTo>
                  <a:pt x="37979" y="0"/>
                </a:moveTo>
                <a:cubicBezTo>
                  <a:pt x="33610" y="1319"/>
                  <a:pt x="17949" y="3380"/>
                  <a:pt x="11767" y="7913"/>
                </a:cubicBezTo>
                <a:cubicBezTo>
                  <a:pt x="5585" y="12447"/>
                  <a:pt x="2535" y="21101"/>
                  <a:pt x="886" y="27201"/>
                </a:cubicBezTo>
                <a:cubicBezTo>
                  <a:pt x="-763" y="33301"/>
                  <a:pt x="227" y="39648"/>
                  <a:pt x="1875" y="44511"/>
                </a:cubicBezTo>
                <a:cubicBezTo>
                  <a:pt x="3524" y="49374"/>
                  <a:pt x="7562" y="53908"/>
                  <a:pt x="10777" y="56381"/>
                </a:cubicBezTo>
                <a:cubicBezTo>
                  <a:pt x="13992" y="58854"/>
                  <a:pt x="17042" y="60172"/>
                  <a:pt x="21163" y="59348"/>
                </a:cubicBezTo>
                <a:cubicBezTo>
                  <a:pt x="25285" y="58524"/>
                  <a:pt x="32126" y="53825"/>
                  <a:pt x="35506" y="51435"/>
                </a:cubicBezTo>
                <a:cubicBezTo>
                  <a:pt x="38886" y="49045"/>
                  <a:pt x="40452" y="46078"/>
                  <a:pt x="41441" y="45006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pic>
        <p:nvPicPr>
          <p:cNvPr id="265" name="Google Shape;265;p43"/>
          <p:cNvPicPr preferRelativeResize="0"/>
          <p:nvPr/>
        </p:nvPicPr>
        <p:blipFill rotWithShape="1">
          <a:blip r:embed="rId3">
            <a:alphaModFix/>
          </a:blip>
          <a:srcRect b="0" l="14379" r="38862" t="0"/>
          <a:stretch/>
        </p:blipFill>
        <p:spPr>
          <a:xfrm>
            <a:off x="1210100" y="216875"/>
            <a:ext cx="2790900" cy="4476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>
            <p:ph type="title"/>
          </p:nvPr>
        </p:nvSpPr>
        <p:spPr>
          <a:xfrm>
            <a:off x="544750" y="292625"/>
            <a:ext cx="386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000000"/>
                </a:solidFill>
                <a:latin typeface="Delius Unicase"/>
                <a:ea typeface="Delius Unicase"/>
                <a:cs typeface="Delius Unicase"/>
                <a:sym typeface="Delius Unicase"/>
              </a:rPr>
              <a:t>Ozoblockly</a:t>
            </a:r>
            <a:endParaRPr b="1">
              <a:solidFill>
                <a:srgbClr val="000000"/>
              </a:solidFill>
              <a:latin typeface="Delius Unicase"/>
              <a:ea typeface="Delius Unicase"/>
              <a:cs typeface="Delius Unicase"/>
              <a:sym typeface="Delius Unicase"/>
            </a:endParaRPr>
          </a:p>
        </p:txBody>
      </p:sp>
      <p:pic>
        <p:nvPicPr>
          <p:cNvPr id="271" name="Google Shape;271;p4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13667"/>
          <a:stretch/>
        </p:blipFill>
        <p:spPr>
          <a:xfrm>
            <a:off x="1321400" y="1084850"/>
            <a:ext cx="5297848" cy="343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0650" y="1322625"/>
            <a:ext cx="576400" cy="80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8253" y="2447498"/>
            <a:ext cx="701174" cy="776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76450" y="3424925"/>
            <a:ext cx="864799" cy="86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"/>
          <p:cNvSpPr txBox="1"/>
          <p:nvPr>
            <p:ph type="title"/>
          </p:nvPr>
        </p:nvSpPr>
        <p:spPr>
          <a:xfrm>
            <a:off x="569875" y="445025"/>
            <a:ext cx="826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elius Unicase"/>
                <a:ea typeface="Delius Unicase"/>
                <a:cs typeface="Delius Unicase"/>
                <a:sym typeface="Delius Unicase"/>
              </a:rPr>
              <a:t>Activités pédagogiques </a:t>
            </a:r>
            <a:endParaRPr b="1">
              <a:latin typeface="Delius Unicase"/>
              <a:ea typeface="Delius Unicase"/>
              <a:cs typeface="Delius Unicase"/>
              <a:sym typeface="Delius Unicas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La parade d’Ozobot</a:t>
            </a:r>
            <a:endParaRPr>
              <a:solidFill>
                <a:srgbClr val="0000FF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280" name="Google Shape;280;p4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304" y="1628603"/>
            <a:ext cx="2489175" cy="325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5"/>
          <p:cNvPicPr preferRelativeResize="0"/>
          <p:nvPr/>
        </p:nvPicPr>
        <p:blipFill rotWithShape="1">
          <a:blip r:embed="rId5">
            <a:alphaModFix/>
          </a:blip>
          <a:srcRect b="0" l="0" r="9666" t="0"/>
          <a:stretch/>
        </p:blipFill>
        <p:spPr>
          <a:xfrm>
            <a:off x="4038181" y="2074000"/>
            <a:ext cx="4514243" cy="280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/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une bonne ressource pour débuter</a:t>
            </a:r>
            <a:endParaRPr/>
          </a:p>
        </p:txBody>
      </p:sp>
      <p:pic>
        <p:nvPicPr>
          <p:cNvPr id="287" name="Google Shape;287;p4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5225" y="1589025"/>
            <a:ext cx="2628699" cy="26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6"/>
          <p:cNvSpPr txBox="1"/>
          <p:nvPr/>
        </p:nvSpPr>
        <p:spPr>
          <a:xfrm>
            <a:off x="3877425" y="1571850"/>
            <a:ext cx="5029800" cy="24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idact Gothic"/>
                <a:ea typeface="Didact Gothic"/>
                <a:cs typeface="Didact Gothic"/>
                <a:sym typeface="Didact Gothic"/>
              </a:rPr>
              <a:t>Aussi intéressant:</a:t>
            </a:r>
            <a:endParaRPr sz="1600"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Ozobot.com</a:t>
            </a:r>
            <a:r>
              <a:rPr lang="fr-CA">
                <a:solidFill>
                  <a:srgbClr val="0000FF"/>
                </a:solidFill>
              </a:rPr>
              <a:t> - </a:t>
            </a: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Webinaires</a:t>
            </a:r>
            <a:r>
              <a:rPr lang="fr-CA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</a:rPr>
              <a:t> - </a:t>
            </a: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Ozoblockly Games</a:t>
            </a:r>
            <a:endParaRPr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marR="482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Ozobot - Le livre du maître</a:t>
            </a:r>
            <a:endParaRPr u="sng"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  <a:hlinkClick r:id="rId9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17500" lvl="0" marL="457200" marR="482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Ozobot, un tout petit robot pour s'initier à la programmation (Canopé)</a:t>
            </a:r>
            <a:r>
              <a:rPr lang="fr-CA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marR="482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Apprendre à coder à l'école - Ozobot, le mini robot</a:t>
            </a:r>
            <a:r>
              <a:rPr lang="fr-CA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marR="482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Ozobot en classe</a:t>
            </a:r>
            <a:endParaRPr sz="1200" u="sng"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  <a:hlinkClick r:id="rId1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fr-CA">
                <a:latin typeface="Didact Gothic"/>
                <a:ea typeface="Didact Gothic"/>
                <a:cs typeface="Didact Gothic"/>
                <a:sym typeface="Didact Gothic"/>
              </a:rPr>
              <a:t>Autres applications: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marR="4826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Ozobot Evo sur iTunes</a:t>
            </a:r>
            <a:r>
              <a:rPr lang="fr-CA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</a:rPr>
              <a:t> et </a:t>
            </a:r>
            <a:r>
              <a:rPr lang="fr-CA" u="sng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Play</a:t>
            </a:r>
            <a:endParaRPr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marR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Didact Gothic"/>
              <a:buChar char="●"/>
            </a:pPr>
            <a:r>
              <a:rPr lang="fr-CA">
                <a:latin typeface="Didact Gothic"/>
                <a:ea typeface="Didact Gothic"/>
                <a:cs typeface="Didact Gothic"/>
                <a:sym typeface="Didact Gothic"/>
              </a:rPr>
              <a:t>Pour le plaisir: </a:t>
            </a:r>
            <a:r>
              <a:rPr lang="fr-CA" sz="1200" u="sng">
                <a:solidFill>
                  <a:srgbClr val="0000FF"/>
                </a:solidFill>
                <a:highlight>
                  <a:srgbClr val="FFFFFF"/>
                </a:highlight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OzoGroove sur iTunes</a:t>
            </a:r>
            <a:r>
              <a:rPr lang="fr-CA" sz="1200">
                <a:solidFill>
                  <a:srgbClr val="0000FF"/>
                </a:solidFill>
                <a:highlight>
                  <a:srgbClr val="FFFFFF"/>
                </a:highlight>
              </a:rPr>
              <a:t> et </a:t>
            </a:r>
            <a:r>
              <a:rPr lang="fr-CA" sz="1200" u="sng">
                <a:solidFill>
                  <a:srgbClr val="0000FF"/>
                </a:solidFill>
                <a:highlight>
                  <a:srgbClr val="FFFFFF"/>
                </a:highlight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Play</a:t>
            </a:r>
            <a:endParaRPr>
              <a:solidFill>
                <a:srgbClr val="0000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457200" marR="482600" rtl="0" algn="l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9" name="Google Shape;289;p46"/>
          <p:cNvSpPr/>
          <p:nvPr/>
        </p:nvSpPr>
        <p:spPr>
          <a:xfrm>
            <a:off x="847525" y="1373550"/>
            <a:ext cx="730500" cy="657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6"/>
          <p:cNvSpPr/>
          <p:nvPr/>
        </p:nvSpPr>
        <p:spPr>
          <a:xfrm>
            <a:off x="5561500" y="315050"/>
            <a:ext cx="3140700" cy="8067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Century Gothic"/>
                <a:ea typeface="Century Gothic"/>
                <a:cs typeface="Century Gothic"/>
                <a:sym typeface="Century Gothic"/>
              </a:rPr>
              <a:t>Lien vers travaux en cours Comités de développement robotique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7"/>
          <p:cNvSpPr txBox="1"/>
          <p:nvPr>
            <p:ph idx="2" type="body"/>
          </p:nvPr>
        </p:nvSpPr>
        <p:spPr>
          <a:xfrm>
            <a:off x="4112725" y="2359450"/>
            <a:ext cx="4134900" cy="19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/>
              <a:t>Projet entrepreneurial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/>
              <a:t>Classe de Martin Giguère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/>
              <a:t>École de la Source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monurl.ca/ozvivretonhistoire</a:t>
            </a:r>
            <a:r>
              <a:rPr lang="fr-CA"/>
              <a:t> </a:t>
            </a:r>
            <a:endParaRPr/>
          </a:p>
        </p:txBody>
      </p:sp>
      <p:pic>
        <p:nvPicPr>
          <p:cNvPr id="296" name="Google Shape;29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475" y="970238"/>
            <a:ext cx="2815725" cy="345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7"/>
          <p:cNvSpPr/>
          <p:nvPr/>
        </p:nvSpPr>
        <p:spPr>
          <a:xfrm>
            <a:off x="6166600" y="490400"/>
            <a:ext cx="2334000" cy="2081400"/>
          </a:xfrm>
          <a:prstGeom prst="star32">
            <a:avLst>
              <a:gd fmla="val 37500" name="adj"/>
            </a:avLst>
          </a:prstGeom>
          <a:solidFill>
            <a:srgbClr val="FFFF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Coming Soon"/>
                <a:ea typeface="Coming Soon"/>
                <a:cs typeface="Coming Soon"/>
                <a:sym typeface="Coming Soon"/>
              </a:rPr>
              <a:t>Wow! :)</a:t>
            </a:r>
            <a:endParaRPr b="1" sz="3000"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298" name="Google Shape;29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500" y="638125"/>
            <a:ext cx="871241" cy="81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achim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